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5143500" type="screen16x9"/>
  <p:notesSz cx="6858000" cy="9144000"/>
  <p:embeddedFontLst>
    <p:embeddedFont>
      <p:font typeface="Comfortaa" panose="020B0604020202020204" charset="0"/>
      <p:regular r:id="rId17"/>
      <p:bold r:id="rId18"/>
    </p:embeddedFont>
    <p:embeddedFont>
      <p:font typeface="Sedgwick Ave" panose="020B0604020202020204" charset="0"/>
      <p:regular r:id="rId19"/>
    </p:embeddedFont>
    <p:embeddedFont>
      <p:font typeface="Cedarville Cursive"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6AB292-183C-47BA-BE51-C80AE868D5E8}">
  <a:tblStyle styleId="{CE6AB292-183C-47BA-BE51-C80AE868D5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81a661fa39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81a661fa39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81a661fa39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81a661fa3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1a661fa3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1a661fa3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3a8e66b27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63a8e66b27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3a8e66b2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63a8e66b2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19d99faf8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19d99faf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19d99faf8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19d99faf8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19d99faf8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19d99faf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819d99faf8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819d99faf8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1a661fa39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1a661fa3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1a661fa39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81a661fa39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jreeh@paplv.org"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hyperlink" Target="https://support.zoom.us/hc/en-us/articles/115005706806-Using-annotation-tools-on-a-shared-screenor-whiteboard" TargetMode="External"/><Relationship Id="rId13" Type="http://schemas.openxmlformats.org/officeDocument/2006/relationships/image" Target="../media/image32.png"/><Relationship Id="rId3" Type="http://schemas.openxmlformats.org/officeDocument/2006/relationships/hyperlink" Target="https://support.zoom.us/hc/en-us/articles/213756303-Polling-for-Meetings" TargetMode="External"/><Relationship Id="rId7" Type="http://schemas.openxmlformats.org/officeDocument/2006/relationships/hyperlink" Target="https://support.zoom.us/hc/en-us/articles/205677665-Sharing-a-whiteboard" TargetMode="External"/><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support.zoom.us/hc/en-us/articles/201362153-How-Do-I-Share-My-Screen-" TargetMode="External"/><Relationship Id="rId11" Type="http://schemas.openxmlformats.org/officeDocument/2006/relationships/hyperlink" Target="https://support.zoom.us/hc/en-us/articles/206277393-Finding-and-Viewing-Recordings" TargetMode="External"/><Relationship Id="rId5" Type="http://schemas.openxmlformats.org/officeDocument/2006/relationships/hyperlink" Target="https://support.zoom.us/hc/en-us/articles/115001286183-Nonverbal-Feedback-DuringMeetings" TargetMode="External"/><Relationship Id="rId10" Type="http://schemas.openxmlformats.org/officeDocument/2006/relationships/hyperlink" Target="https://support.zoom.us/hc/en-us/articles/203650445-In-Meeting-Chat" TargetMode="External"/><Relationship Id="rId4" Type="http://schemas.openxmlformats.org/officeDocument/2006/relationships/hyperlink" Target="https://support.zoom.us/hc/en-us/articles/206476093-Getting-Started-with-Breakout-Rooms" TargetMode="External"/><Relationship Id="rId9" Type="http://schemas.openxmlformats.org/officeDocument/2006/relationships/hyperlink" Target="https://support.zoom.us/hc/en-us/articles/115004794983-Automatically-TranscribeCloud-Recording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hyperlink" Target="https://zoom.us" TargetMode="Externa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5056475" y="8650"/>
            <a:ext cx="4087500" cy="5143500"/>
          </a:xfrm>
          <a:prstGeom prst="rect">
            <a:avLst/>
          </a:prstGeom>
          <a:solidFill>
            <a:srgbClr val="FFF2CC"/>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13"/>
          <p:cNvSpPr txBox="1"/>
          <p:nvPr/>
        </p:nvSpPr>
        <p:spPr>
          <a:xfrm>
            <a:off x="591800" y="224600"/>
            <a:ext cx="3698700" cy="456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mfortaa"/>
                <a:ea typeface="Comfortaa"/>
                <a:cs typeface="Comfortaa"/>
                <a:sym typeface="Comfortaa"/>
              </a:rPr>
              <a:t>Teachers, </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ctr" rtl="0">
              <a:spcBef>
                <a:spcPts val="0"/>
              </a:spcBef>
              <a:spcAft>
                <a:spcPts val="0"/>
              </a:spcAft>
              <a:buNone/>
            </a:pPr>
            <a:r>
              <a:rPr lang="en">
                <a:latin typeface="Comfortaa"/>
                <a:ea typeface="Comfortaa"/>
                <a:cs typeface="Comfortaa"/>
                <a:sym typeface="Comfortaa"/>
              </a:rPr>
              <a:t>Feel free to use and share. </a:t>
            </a:r>
            <a:endParaRPr>
              <a:latin typeface="Comfortaa"/>
              <a:ea typeface="Comfortaa"/>
              <a:cs typeface="Comfortaa"/>
              <a:sym typeface="Comfortaa"/>
            </a:endParaRPr>
          </a:p>
          <a:p>
            <a:pPr marL="0" lvl="0" indent="0" algn="ctr" rtl="0">
              <a:spcBef>
                <a:spcPts val="0"/>
              </a:spcBef>
              <a:spcAft>
                <a:spcPts val="0"/>
              </a:spcAft>
              <a:buNone/>
            </a:pPr>
            <a:endParaRPr>
              <a:latin typeface="Comfortaa"/>
              <a:ea typeface="Comfortaa"/>
              <a:cs typeface="Comfortaa"/>
              <a:sym typeface="Comfortaa"/>
            </a:endParaRPr>
          </a:p>
          <a:p>
            <a:pPr marL="0" lvl="0" indent="0" algn="ctr" rtl="0">
              <a:spcBef>
                <a:spcPts val="0"/>
              </a:spcBef>
              <a:spcAft>
                <a:spcPts val="0"/>
              </a:spcAft>
              <a:buNone/>
            </a:pPr>
            <a:r>
              <a:rPr lang="en">
                <a:latin typeface="Comfortaa"/>
                <a:ea typeface="Comfortaa"/>
                <a:cs typeface="Comfortaa"/>
                <a:sym typeface="Comfortaa"/>
              </a:rPr>
              <a:t>File---&gt; Make a copy and it’s yours to edit, adjust to your needs, etc.</a:t>
            </a:r>
            <a:endParaRPr>
              <a:latin typeface="Comfortaa"/>
              <a:ea typeface="Comfortaa"/>
              <a:cs typeface="Comfortaa"/>
              <a:sym typeface="Comfortaa"/>
            </a:endParaRPr>
          </a:p>
          <a:p>
            <a:pPr marL="0" lvl="0" indent="0" algn="ctr" rtl="0">
              <a:spcBef>
                <a:spcPts val="0"/>
              </a:spcBef>
              <a:spcAft>
                <a:spcPts val="0"/>
              </a:spcAft>
              <a:buNone/>
            </a:pPr>
            <a:endParaRPr>
              <a:latin typeface="Comfortaa"/>
              <a:ea typeface="Comfortaa"/>
              <a:cs typeface="Comfortaa"/>
              <a:sym typeface="Comfortaa"/>
            </a:endParaRPr>
          </a:p>
          <a:p>
            <a:pPr marL="0" lvl="0" indent="0" algn="ctr" rtl="0">
              <a:spcBef>
                <a:spcPts val="0"/>
              </a:spcBef>
              <a:spcAft>
                <a:spcPts val="0"/>
              </a:spcAft>
              <a:buNone/>
            </a:pPr>
            <a:r>
              <a:rPr lang="en">
                <a:latin typeface="Comfortaa"/>
                <a:ea typeface="Comfortaa"/>
                <a:cs typeface="Comfortaa"/>
                <a:sym typeface="Comfortaa"/>
              </a:rPr>
              <a:t>Don’t worry about giving me credit. Just use the resources responsibly.</a:t>
            </a:r>
            <a:endParaRPr>
              <a:latin typeface="Comfortaa"/>
              <a:ea typeface="Comfortaa"/>
              <a:cs typeface="Comfortaa"/>
              <a:sym typeface="Comfortaa"/>
            </a:endParaRPr>
          </a:p>
          <a:p>
            <a:pPr marL="0" lvl="0" indent="0" algn="ctr" rtl="0">
              <a:spcBef>
                <a:spcPts val="0"/>
              </a:spcBef>
              <a:spcAft>
                <a:spcPts val="0"/>
              </a:spcAft>
              <a:buNone/>
            </a:pPr>
            <a:endParaRPr>
              <a:latin typeface="Comfortaa"/>
              <a:ea typeface="Comfortaa"/>
              <a:cs typeface="Comfortaa"/>
              <a:sym typeface="Comfortaa"/>
            </a:endParaRPr>
          </a:p>
          <a:p>
            <a:pPr marL="0" lvl="0" indent="0" algn="ctr" rtl="0">
              <a:spcBef>
                <a:spcPts val="0"/>
              </a:spcBef>
              <a:spcAft>
                <a:spcPts val="0"/>
              </a:spcAft>
              <a:buNone/>
            </a:pPr>
            <a:r>
              <a:rPr lang="en">
                <a:latin typeface="Comfortaa"/>
                <a:ea typeface="Comfortaa"/>
                <a:cs typeface="Comfortaa"/>
                <a:sym typeface="Comfortaa"/>
              </a:rPr>
              <a:t>Happy teaching and learning! </a:t>
            </a:r>
            <a:endParaRPr>
              <a:latin typeface="Comfortaa"/>
              <a:ea typeface="Comfortaa"/>
              <a:cs typeface="Comfortaa"/>
              <a:sym typeface="Comfortaa"/>
            </a:endParaRPr>
          </a:p>
          <a:p>
            <a:pPr marL="0" lvl="0" indent="0" algn="r" rtl="0">
              <a:spcBef>
                <a:spcPts val="0"/>
              </a:spcBef>
              <a:spcAft>
                <a:spcPts val="0"/>
              </a:spcAft>
              <a:buNone/>
            </a:pPr>
            <a:r>
              <a:rPr lang="en">
                <a:latin typeface="Comfortaa"/>
                <a:ea typeface="Comfortaa"/>
                <a:cs typeface="Comfortaa"/>
                <a:sym typeface="Comfortaa"/>
              </a:rPr>
              <a:t>--Jenna   </a:t>
            </a:r>
            <a:endParaRPr>
              <a:latin typeface="Comfortaa"/>
              <a:ea typeface="Comfortaa"/>
              <a:cs typeface="Comfortaa"/>
              <a:sym typeface="Comfortaa"/>
            </a:endParaRPr>
          </a:p>
          <a:p>
            <a:pPr marL="0" lvl="0" indent="0" algn="l" rtl="0">
              <a:spcBef>
                <a:spcPts val="0"/>
              </a:spcBef>
              <a:spcAft>
                <a:spcPts val="0"/>
              </a:spcAft>
              <a:buNone/>
            </a:pPr>
            <a:endParaRPr>
              <a:latin typeface="Comfortaa"/>
              <a:ea typeface="Comfortaa"/>
              <a:cs typeface="Comfortaa"/>
              <a:sym typeface="Comfortaa"/>
            </a:endParaRPr>
          </a:p>
          <a:p>
            <a:pPr marL="0" lvl="0" indent="0" algn="ctr" rtl="0">
              <a:spcBef>
                <a:spcPts val="0"/>
              </a:spcBef>
              <a:spcAft>
                <a:spcPts val="0"/>
              </a:spcAft>
              <a:buNone/>
            </a:pPr>
            <a:endParaRPr>
              <a:latin typeface="Comfortaa"/>
              <a:ea typeface="Comfortaa"/>
              <a:cs typeface="Comfortaa"/>
              <a:sym typeface="Comfortaa"/>
            </a:endParaRPr>
          </a:p>
          <a:p>
            <a:pPr marL="0" lvl="0" indent="0" algn="ctr" rtl="0">
              <a:spcBef>
                <a:spcPts val="0"/>
              </a:spcBef>
              <a:spcAft>
                <a:spcPts val="0"/>
              </a:spcAft>
              <a:buNone/>
            </a:pPr>
            <a:r>
              <a:rPr lang="en" sz="2400">
                <a:latin typeface="Cedarville Cursive"/>
                <a:ea typeface="Cedarville Cursive"/>
                <a:cs typeface="Cedarville Cursive"/>
                <a:sym typeface="Cedarville Cursive"/>
              </a:rPr>
              <a:t>Jenna Reeh</a:t>
            </a:r>
            <a:endParaRPr sz="2400">
              <a:latin typeface="Cedarville Cursive"/>
              <a:ea typeface="Cedarville Cursive"/>
              <a:cs typeface="Cedarville Cursive"/>
              <a:sym typeface="Cedarville Cursive"/>
            </a:endParaRPr>
          </a:p>
          <a:p>
            <a:pPr marL="0" lvl="0" indent="0" algn="ctr" rtl="0">
              <a:spcBef>
                <a:spcPts val="0"/>
              </a:spcBef>
              <a:spcAft>
                <a:spcPts val="0"/>
              </a:spcAft>
              <a:buNone/>
            </a:pPr>
            <a:r>
              <a:rPr lang="en">
                <a:latin typeface="Comfortaa"/>
                <a:ea typeface="Comfortaa"/>
                <a:cs typeface="Comfortaa"/>
                <a:sym typeface="Comfortaa"/>
              </a:rPr>
              <a:t>Instructional Technology Facilitator </a:t>
            </a:r>
            <a:endParaRPr>
              <a:latin typeface="Comfortaa"/>
              <a:ea typeface="Comfortaa"/>
              <a:cs typeface="Comfortaa"/>
              <a:sym typeface="Comfortaa"/>
            </a:endParaRPr>
          </a:p>
          <a:p>
            <a:pPr marL="0" lvl="0" indent="0" algn="ctr" rtl="0">
              <a:spcBef>
                <a:spcPts val="0"/>
              </a:spcBef>
              <a:spcAft>
                <a:spcPts val="0"/>
              </a:spcAft>
              <a:buNone/>
            </a:pPr>
            <a:r>
              <a:rPr lang="en">
                <a:latin typeface="Comfortaa"/>
                <a:ea typeface="Comfortaa"/>
                <a:cs typeface="Comfortaa"/>
                <a:sym typeface="Comfortaa"/>
              </a:rPr>
              <a:t>Papillion LaVista Community Schools</a:t>
            </a:r>
            <a:endParaRPr>
              <a:latin typeface="Comfortaa"/>
              <a:ea typeface="Comfortaa"/>
              <a:cs typeface="Comfortaa"/>
              <a:sym typeface="Comfortaa"/>
            </a:endParaRPr>
          </a:p>
          <a:p>
            <a:pPr marL="0" lvl="0" indent="0" algn="ctr" rtl="0">
              <a:spcBef>
                <a:spcPts val="0"/>
              </a:spcBef>
              <a:spcAft>
                <a:spcPts val="0"/>
              </a:spcAft>
              <a:buNone/>
            </a:pPr>
            <a:r>
              <a:rPr lang="en">
                <a:latin typeface="Comfortaa"/>
                <a:ea typeface="Comfortaa"/>
                <a:cs typeface="Comfortaa"/>
                <a:sym typeface="Comfortaa"/>
              </a:rPr>
              <a:t>@KrambeckReeh</a:t>
            </a:r>
            <a:endParaRPr>
              <a:latin typeface="Comfortaa"/>
              <a:ea typeface="Comfortaa"/>
              <a:cs typeface="Comfortaa"/>
              <a:sym typeface="Comfortaa"/>
            </a:endParaRPr>
          </a:p>
          <a:p>
            <a:pPr marL="0" lvl="0" indent="0" algn="ctr" rtl="0">
              <a:spcBef>
                <a:spcPts val="0"/>
              </a:spcBef>
              <a:spcAft>
                <a:spcPts val="0"/>
              </a:spcAft>
              <a:buClr>
                <a:schemeClr val="dk1"/>
              </a:buClr>
              <a:buSzPts val="1100"/>
              <a:buFont typeface="Arial"/>
              <a:buNone/>
            </a:pPr>
            <a:r>
              <a:rPr lang="en" u="sng">
                <a:solidFill>
                  <a:schemeClr val="accent5"/>
                </a:solidFill>
                <a:latin typeface="Comfortaa"/>
                <a:ea typeface="Comfortaa"/>
                <a:cs typeface="Comfortaa"/>
                <a:sym typeface="Comfortaa"/>
                <a:hlinkClick r:id="rId3"/>
              </a:rPr>
              <a:t>jreeh@paplv.org</a:t>
            </a:r>
            <a:endParaRPr>
              <a:latin typeface="Comfortaa"/>
              <a:ea typeface="Comfortaa"/>
              <a:cs typeface="Comfortaa"/>
              <a:sym typeface="Comfortaa"/>
            </a:endParaRPr>
          </a:p>
        </p:txBody>
      </p:sp>
      <p:pic>
        <p:nvPicPr>
          <p:cNvPr id="56" name="Google Shape;56;p13"/>
          <p:cNvPicPr preferRelativeResize="0"/>
          <p:nvPr/>
        </p:nvPicPr>
        <p:blipFill>
          <a:blip r:embed="rId4">
            <a:alphaModFix/>
          </a:blip>
          <a:stretch>
            <a:fillRect/>
          </a:stretch>
        </p:blipFill>
        <p:spPr>
          <a:xfrm>
            <a:off x="1239500" y="4078625"/>
            <a:ext cx="273424" cy="273424"/>
          </a:xfrm>
          <a:prstGeom prst="rect">
            <a:avLst/>
          </a:prstGeom>
          <a:noFill/>
          <a:ln>
            <a:noFill/>
          </a:ln>
        </p:spPr>
      </p:pic>
      <p:pic>
        <p:nvPicPr>
          <p:cNvPr id="57" name="Google Shape;57;p13"/>
          <p:cNvPicPr preferRelativeResize="0"/>
          <p:nvPr/>
        </p:nvPicPr>
        <p:blipFill>
          <a:blip r:embed="rId5">
            <a:alphaModFix/>
          </a:blip>
          <a:stretch>
            <a:fillRect/>
          </a:stretch>
        </p:blipFill>
        <p:spPr>
          <a:xfrm>
            <a:off x="7684825" y="113150"/>
            <a:ext cx="1131375" cy="1131375"/>
          </a:xfrm>
          <a:prstGeom prst="rect">
            <a:avLst/>
          </a:prstGeom>
          <a:noFill/>
          <a:ln>
            <a:noFill/>
          </a:ln>
        </p:spPr>
      </p:pic>
      <p:pic>
        <p:nvPicPr>
          <p:cNvPr id="58" name="Google Shape;58;p13"/>
          <p:cNvPicPr preferRelativeResize="0"/>
          <p:nvPr/>
        </p:nvPicPr>
        <p:blipFill>
          <a:blip r:embed="rId6">
            <a:alphaModFix/>
          </a:blip>
          <a:stretch>
            <a:fillRect/>
          </a:stretch>
        </p:blipFill>
        <p:spPr>
          <a:xfrm>
            <a:off x="6710025" y="583125"/>
            <a:ext cx="713650" cy="713650"/>
          </a:xfrm>
          <a:prstGeom prst="rect">
            <a:avLst/>
          </a:prstGeom>
          <a:noFill/>
          <a:ln>
            <a:noFill/>
          </a:ln>
        </p:spPr>
      </p:pic>
      <p:pic>
        <p:nvPicPr>
          <p:cNvPr id="59" name="Google Shape;59;p13"/>
          <p:cNvPicPr preferRelativeResize="0"/>
          <p:nvPr/>
        </p:nvPicPr>
        <p:blipFill>
          <a:blip r:embed="rId7">
            <a:alphaModFix/>
          </a:blip>
          <a:stretch>
            <a:fillRect/>
          </a:stretch>
        </p:blipFill>
        <p:spPr>
          <a:xfrm>
            <a:off x="8076425" y="1401200"/>
            <a:ext cx="783275" cy="783275"/>
          </a:xfrm>
          <a:prstGeom prst="rect">
            <a:avLst/>
          </a:prstGeom>
          <a:noFill/>
          <a:ln>
            <a:noFill/>
          </a:ln>
        </p:spPr>
      </p:pic>
      <p:pic>
        <p:nvPicPr>
          <p:cNvPr id="60" name="Google Shape;60;p13"/>
          <p:cNvPicPr preferRelativeResize="0"/>
          <p:nvPr/>
        </p:nvPicPr>
        <p:blipFill>
          <a:blip r:embed="rId8">
            <a:alphaModFix/>
          </a:blip>
          <a:stretch>
            <a:fillRect/>
          </a:stretch>
        </p:blipFill>
        <p:spPr>
          <a:xfrm>
            <a:off x="7162650" y="243700"/>
            <a:ext cx="522175" cy="522175"/>
          </a:xfrm>
          <a:prstGeom prst="rect">
            <a:avLst/>
          </a:prstGeom>
          <a:noFill/>
          <a:ln>
            <a:noFill/>
          </a:ln>
        </p:spPr>
      </p:pic>
      <p:pic>
        <p:nvPicPr>
          <p:cNvPr id="61" name="Google Shape;61;p13"/>
          <p:cNvPicPr preferRelativeResize="0"/>
          <p:nvPr/>
        </p:nvPicPr>
        <p:blipFill>
          <a:blip r:embed="rId9">
            <a:alphaModFix/>
          </a:blip>
          <a:stretch>
            <a:fillRect/>
          </a:stretch>
        </p:blipFill>
        <p:spPr>
          <a:xfrm rot="680737">
            <a:off x="7165641" y="760972"/>
            <a:ext cx="954590" cy="954610"/>
          </a:xfrm>
          <a:prstGeom prst="rect">
            <a:avLst/>
          </a:prstGeom>
          <a:noFill/>
          <a:ln>
            <a:noFill/>
          </a:ln>
        </p:spPr>
      </p:pic>
      <p:pic>
        <p:nvPicPr>
          <p:cNvPr id="62" name="Google Shape;62;p13"/>
          <p:cNvPicPr preferRelativeResize="0"/>
          <p:nvPr/>
        </p:nvPicPr>
        <p:blipFill>
          <a:blip r:embed="rId10">
            <a:alphaModFix/>
          </a:blip>
          <a:stretch>
            <a:fillRect/>
          </a:stretch>
        </p:blipFill>
        <p:spPr>
          <a:xfrm>
            <a:off x="6520250" y="22297"/>
            <a:ext cx="560825" cy="560825"/>
          </a:xfrm>
          <a:prstGeom prst="rect">
            <a:avLst/>
          </a:prstGeom>
          <a:noFill/>
          <a:ln>
            <a:noFill/>
          </a:ln>
        </p:spPr>
      </p:pic>
      <p:pic>
        <p:nvPicPr>
          <p:cNvPr id="63" name="Google Shape;63;p13"/>
          <p:cNvPicPr preferRelativeResize="0"/>
          <p:nvPr/>
        </p:nvPicPr>
        <p:blipFill>
          <a:blip r:embed="rId11">
            <a:alphaModFix/>
          </a:blip>
          <a:stretch>
            <a:fillRect/>
          </a:stretch>
        </p:blipFill>
        <p:spPr>
          <a:xfrm>
            <a:off x="5796225" y="115572"/>
            <a:ext cx="560825" cy="560825"/>
          </a:xfrm>
          <a:prstGeom prst="rect">
            <a:avLst/>
          </a:prstGeom>
          <a:noFill/>
          <a:ln>
            <a:noFill/>
          </a:ln>
        </p:spPr>
      </p:pic>
      <p:pic>
        <p:nvPicPr>
          <p:cNvPr id="64" name="Google Shape;64;p13"/>
          <p:cNvPicPr preferRelativeResize="0"/>
          <p:nvPr/>
        </p:nvPicPr>
        <p:blipFill>
          <a:blip r:embed="rId8">
            <a:alphaModFix/>
          </a:blip>
          <a:stretch>
            <a:fillRect/>
          </a:stretch>
        </p:blipFill>
        <p:spPr>
          <a:xfrm>
            <a:off x="6253275" y="457025"/>
            <a:ext cx="522175" cy="522175"/>
          </a:xfrm>
          <a:prstGeom prst="rect">
            <a:avLst/>
          </a:prstGeom>
          <a:noFill/>
          <a:ln>
            <a:noFill/>
          </a:ln>
        </p:spPr>
      </p:pic>
      <p:pic>
        <p:nvPicPr>
          <p:cNvPr id="65" name="Google Shape;65;p13"/>
          <p:cNvPicPr preferRelativeResize="0"/>
          <p:nvPr/>
        </p:nvPicPr>
        <p:blipFill>
          <a:blip r:embed="rId8">
            <a:alphaModFix/>
          </a:blip>
          <a:stretch>
            <a:fillRect/>
          </a:stretch>
        </p:blipFill>
        <p:spPr>
          <a:xfrm>
            <a:off x="7684825" y="1244525"/>
            <a:ext cx="522175" cy="522175"/>
          </a:xfrm>
          <a:prstGeom prst="rect">
            <a:avLst/>
          </a:prstGeom>
          <a:noFill/>
          <a:ln>
            <a:noFill/>
          </a:ln>
        </p:spPr>
      </p:pic>
      <p:pic>
        <p:nvPicPr>
          <p:cNvPr id="66" name="Google Shape;66;p13"/>
          <p:cNvPicPr preferRelativeResize="0"/>
          <p:nvPr/>
        </p:nvPicPr>
        <p:blipFill>
          <a:blip r:embed="rId8">
            <a:alphaModFix/>
          </a:blip>
          <a:stretch>
            <a:fillRect/>
          </a:stretch>
        </p:blipFill>
        <p:spPr>
          <a:xfrm>
            <a:off x="8621825" y="583125"/>
            <a:ext cx="522175" cy="522175"/>
          </a:xfrm>
          <a:prstGeom prst="rect">
            <a:avLst/>
          </a:prstGeom>
          <a:noFill/>
          <a:ln>
            <a:noFill/>
          </a:ln>
        </p:spPr>
      </p:pic>
      <p:pic>
        <p:nvPicPr>
          <p:cNvPr id="67" name="Google Shape;67;p13"/>
          <p:cNvPicPr preferRelativeResize="0"/>
          <p:nvPr/>
        </p:nvPicPr>
        <p:blipFill>
          <a:blip r:embed="rId8">
            <a:alphaModFix/>
          </a:blip>
          <a:stretch>
            <a:fillRect/>
          </a:stretch>
        </p:blipFill>
        <p:spPr>
          <a:xfrm>
            <a:off x="8713550" y="1898025"/>
            <a:ext cx="522175" cy="522175"/>
          </a:xfrm>
          <a:prstGeom prst="rect">
            <a:avLst/>
          </a:prstGeom>
          <a:noFill/>
          <a:ln>
            <a:noFill/>
          </a:ln>
        </p:spPr>
      </p:pic>
      <p:pic>
        <p:nvPicPr>
          <p:cNvPr id="68" name="Google Shape;68;p13"/>
          <p:cNvPicPr preferRelativeResize="0"/>
          <p:nvPr/>
        </p:nvPicPr>
        <p:blipFill>
          <a:blip r:embed="rId8">
            <a:alphaModFix/>
          </a:blip>
          <a:stretch>
            <a:fillRect/>
          </a:stretch>
        </p:blipFill>
        <p:spPr>
          <a:xfrm>
            <a:off x="8664200" y="-67125"/>
            <a:ext cx="522175" cy="522175"/>
          </a:xfrm>
          <a:prstGeom prst="rect">
            <a:avLst/>
          </a:prstGeom>
          <a:noFill/>
          <a:ln>
            <a:noFill/>
          </a:ln>
        </p:spPr>
      </p:pic>
      <p:pic>
        <p:nvPicPr>
          <p:cNvPr id="69" name="Google Shape;69;p13"/>
          <p:cNvPicPr preferRelativeResize="0"/>
          <p:nvPr/>
        </p:nvPicPr>
        <p:blipFill>
          <a:blip r:embed="rId8">
            <a:alphaModFix/>
          </a:blip>
          <a:stretch>
            <a:fillRect/>
          </a:stretch>
        </p:blipFill>
        <p:spPr>
          <a:xfrm>
            <a:off x="5274050" y="-65150"/>
            <a:ext cx="522175" cy="522175"/>
          </a:xfrm>
          <a:prstGeom prst="rect">
            <a:avLst/>
          </a:prstGeom>
          <a:noFill/>
          <a:ln>
            <a:noFill/>
          </a:ln>
        </p:spPr>
      </p:pic>
      <p:pic>
        <p:nvPicPr>
          <p:cNvPr id="70" name="Google Shape;70;p13"/>
          <p:cNvPicPr preferRelativeResize="0"/>
          <p:nvPr/>
        </p:nvPicPr>
        <p:blipFill>
          <a:blip r:embed="rId12">
            <a:alphaModFix/>
          </a:blip>
          <a:stretch>
            <a:fillRect/>
          </a:stretch>
        </p:blipFill>
        <p:spPr>
          <a:xfrm rot="-570381">
            <a:off x="8561463" y="979200"/>
            <a:ext cx="673950" cy="673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7"/>
        <p:cNvGrpSpPr/>
        <p:nvPr/>
      </p:nvGrpSpPr>
      <p:grpSpPr>
        <a:xfrm>
          <a:off x="0" y="0"/>
          <a:ext cx="0" cy="0"/>
          <a:chOff x="0" y="0"/>
          <a:chExt cx="0" cy="0"/>
        </a:xfrm>
      </p:grpSpPr>
      <p:sp>
        <p:nvSpPr>
          <p:cNvPr id="178" name="Google Shape;178;p22"/>
          <p:cNvSpPr txBox="1"/>
          <p:nvPr/>
        </p:nvSpPr>
        <p:spPr>
          <a:xfrm>
            <a:off x="4600" y="13325"/>
            <a:ext cx="9135000" cy="1752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22"/>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22"/>
          <p:cNvSpPr txBox="1">
            <a:spLocks noGrp="1"/>
          </p:cNvSpPr>
          <p:nvPr>
            <p:ph type="title"/>
          </p:nvPr>
        </p:nvSpPr>
        <p:spPr>
          <a:xfrm>
            <a:off x="311700" y="280825"/>
            <a:ext cx="71964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edgwick Ave"/>
                <a:ea typeface="Sedgwick Ave"/>
                <a:cs typeface="Sedgwick Ave"/>
                <a:sym typeface="Sedgwick Ave"/>
              </a:rPr>
              <a:t>Hosting: Ending Your Meeting</a:t>
            </a:r>
            <a:endParaRPr sz="2400" u="sng">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Task Card #7</a:t>
            </a:r>
            <a:endParaRPr sz="2400">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      Goal:</a:t>
            </a:r>
            <a:r>
              <a:rPr lang="en" sz="1800">
                <a:latin typeface="Comfortaa"/>
                <a:ea typeface="Comfortaa"/>
                <a:cs typeface="Comfortaa"/>
                <a:sym typeface="Comfortaa"/>
              </a:rPr>
              <a:t> </a:t>
            </a:r>
            <a:endParaRPr sz="1800">
              <a:latin typeface="Comfortaa"/>
              <a:ea typeface="Comfortaa"/>
              <a:cs typeface="Comfortaa"/>
              <a:sym typeface="Comfortaa"/>
            </a:endParaRPr>
          </a:p>
        </p:txBody>
      </p:sp>
      <p:sp>
        <p:nvSpPr>
          <p:cNvPr id="181" name="Google Shape;181;p22"/>
          <p:cNvSpPr txBox="1">
            <a:spLocks noGrp="1"/>
          </p:cNvSpPr>
          <p:nvPr>
            <p:ph type="body" idx="1"/>
          </p:nvPr>
        </p:nvSpPr>
        <p:spPr>
          <a:xfrm>
            <a:off x="311700" y="1938550"/>
            <a:ext cx="4260300" cy="29739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While in a live meeting in the bottom right hand corner is “End Meeting.” Click the button.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A pop up will prompt you with three options. Select “End Meeting for All.” This will ensure that when you leave all attendees also are forced out of the meeting (very important when using Zoom with students).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All previous meetings are listed under the Meetings tab by navigating to “Previous Meetings” in the task bar. </a:t>
            </a:r>
            <a:endParaRPr sz="1400">
              <a:latin typeface="Comfortaa"/>
              <a:ea typeface="Comfortaa"/>
              <a:cs typeface="Comfortaa"/>
              <a:sym typeface="Comfortaa"/>
            </a:endParaRPr>
          </a:p>
        </p:txBody>
      </p:sp>
      <p:pic>
        <p:nvPicPr>
          <p:cNvPr id="182" name="Google Shape;182;p22"/>
          <p:cNvPicPr preferRelativeResize="0"/>
          <p:nvPr/>
        </p:nvPicPr>
        <p:blipFill>
          <a:blip r:embed="rId3">
            <a:alphaModFix/>
          </a:blip>
          <a:stretch>
            <a:fillRect/>
          </a:stretch>
        </p:blipFill>
        <p:spPr>
          <a:xfrm>
            <a:off x="431775" y="1112101"/>
            <a:ext cx="394351" cy="388426"/>
          </a:xfrm>
          <a:prstGeom prst="rect">
            <a:avLst/>
          </a:prstGeom>
          <a:noFill/>
          <a:ln>
            <a:noFill/>
          </a:ln>
        </p:spPr>
      </p:pic>
      <p:sp>
        <p:nvSpPr>
          <p:cNvPr id="183" name="Google Shape;183;p22"/>
          <p:cNvSpPr txBox="1"/>
          <p:nvPr/>
        </p:nvSpPr>
        <p:spPr>
          <a:xfrm>
            <a:off x="1692100" y="1051200"/>
            <a:ext cx="56703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fortaa"/>
                <a:ea typeface="Comfortaa"/>
                <a:cs typeface="Comfortaa"/>
                <a:sym typeface="Comfortaa"/>
              </a:rPr>
              <a:t>Successfully wrap up your meeting.</a:t>
            </a:r>
            <a:endParaRPr/>
          </a:p>
        </p:txBody>
      </p:sp>
      <p:pic>
        <p:nvPicPr>
          <p:cNvPr id="184" name="Google Shape;184;p22"/>
          <p:cNvPicPr preferRelativeResize="0"/>
          <p:nvPr/>
        </p:nvPicPr>
        <p:blipFill>
          <a:blip r:embed="rId4">
            <a:alphaModFix/>
          </a:blip>
          <a:stretch>
            <a:fillRect/>
          </a:stretch>
        </p:blipFill>
        <p:spPr>
          <a:xfrm>
            <a:off x="5546900" y="2433800"/>
            <a:ext cx="2976450" cy="1279450"/>
          </a:xfrm>
          <a:prstGeom prst="rect">
            <a:avLst/>
          </a:prstGeom>
          <a:noFill/>
          <a:ln>
            <a:noFill/>
          </a:ln>
        </p:spPr>
      </p:pic>
      <p:pic>
        <p:nvPicPr>
          <p:cNvPr id="185" name="Google Shape;185;p22"/>
          <p:cNvPicPr preferRelativeResize="0"/>
          <p:nvPr/>
        </p:nvPicPr>
        <p:blipFill>
          <a:blip r:embed="rId5">
            <a:alphaModFix/>
          </a:blip>
          <a:stretch>
            <a:fillRect/>
          </a:stretch>
        </p:blipFill>
        <p:spPr>
          <a:xfrm>
            <a:off x="7362400" y="212150"/>
            <a:ext cx="1354650" cy="1354650"/>
          </a:xfrm>
          <a:prstGeom prst="rect">
            <a:avLst/>
          </a:prstGeom>
          <a:noFill/>
          <a:ln>
            <a:noFill/>
          </a:ln>
          <a:effectLst>
            <a:outerShdw blurRad="57150" dist="19050" dir="5400000" algn="bl" rotWithShape="0">
              <a:srgbClr val="999999">
                <a:alpha val="50000"/>
              </a:srgbClr>
            </a:outerShdw>
          </a:effectLst>
        </p:spPr>
      </p:pic>
      <p:pic>
        <p:nvPicPr>
          <p:cNvPr id="186" name="Google Shape;186;p22"/>
          <p:cNvPicPr preferRelativeResize="0"/>
          <p:nvPr/>
        </p:nvPicPr>
        <p:blipFill rotWithShape="1">
          <a:blip r:embed="rId6">
            <a:alphaModFix/>
          </a:blip>
          <a:srcRect r="24562"/>
          <a:stretch/>
        </p:blipFill>
        <p:spPr>
          <a:xfrm>
            <a:off x="4493599" y="4047550"/>
            <a:ext cx="4493549" cy="438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90"/>
        <p:cNvGrpSpPr/>
        <p:nvPr/>
      </p:nvGrpSpPr>
      <p:grpSpPr>
        <a:xfrm>
          <a:off x="0" y="0"/>
          <a:ext cx="0" cy="0"/>
          <a:chOff x="0" y="0"/>
          <a:chExt cx="0" cy="0"/>
        </a:xfrm>
      </p:grpSpPr>
      <p:sp>
        <p:nvSpPr>
          <p:cNvPr id="191" name="Google Shape;191;p23"/>
          <p:cNvSpPr txBox="1"/>
          <p:nvPr/>
        </p:nvSpPr>
        <p:spPr>
          <a:xfrm>
            <a:off x="4600" y="13325"/>
            <a:ext cx="9135000" cy="1752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2" name="Google Shape;192;p23"/>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23"/>
          <p:cNvSpPr txBox="1">
            <a:spLocks noGrp="1"/>
          </p:cNvSpPr>
          <p:nvPr>
            <p:ph type="title"/>
          </p:nvPr>
        </p:nvSpPr>
        <p:spPr>
          <a:xfrm>
            <a:off x="311700" y="280825"/>
            <a:ext cx="71964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edgwick Ave"/>
                <a:ea typeface="Sedgwick Ave"/>
                <a:cs typeface="Sedgwick Ave"/>
                <a:sym typeface="Sedgwick Ave"/>
              </a:rPr>
              <a:t>Additional Resources to become a Zoom Pro</a:t>
            </a:r>
            <a:endParaRPr sz="2400" u="sng">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Task Card #8</a:t>
            </a:r>
            <a:endParaRPr sz="2400">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      Goal:</a:t>
            </a:r>
            <a:r>
              <a:rPr lang="en" sz="1800">
                <a:latin typeface="Comfortaa"/>
                <a:ea typeface="Comfortaa"/>
                <a:cs typeface="Comfortaa"/>
                <a:sym typeface="Comfortaa"/>
              </a:rPr>
              <a:t> </a:t>
            </a:r>
            <a:endParaRPr sz="1800">
              <a:latin typeface="Comfortaa"/>
              <a:ea typeface="Comfortaa"/>
              <a:cs typeface="Comfortaa"/>
              <a:sym typeface="Comfortaa"/>
            </a:endParaRPr>
          </a:p>
        </p:txBody>
      </p:sp>
      <p:sp>
        <p:nvSpPr>
          <p:cNvPr id="194" name="Google Shape;194;p23"/>
          <p:cNvSpPr txBox="1">
            <a:spLocks noGrp="1"/>
          </p:cNvSpPr>
          <p:nvPr>
            <p:ph type="body" idx="1"/>
          </p:nvPr>
        </p:nvSpPr>
        <p:spPr>
          <a:xfrm>
            <a:off x="340800" y="2106650"/>
            <a:ext cx="8462400" cy="253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Creating </a:t>
            </a:r>
            <a:r>
              <a:rPr lang="en" sz="1400" u="sng">
                <a:solidFill>
                  <a:srgbClr val="1155CC"/>
                </a:solidFill>
                <a:latin typeface="Comfortaa"/>
                <a:ea typeface="Comfortaa"/>
                <a:cs typeface="Comfortaa"/>
                <a:sym typeface="Comfortaa"/>
                <a:hlinkClick r:id="rId3"/>
              </a:rPr>
              <a:t>Polls</a:t>
            </a:r>
            <a:r>
              <a:rPr lang="en" sz="1400">
                <a:solidFill>
                  <a:schemeClr val="dk1"/>
                </a:solidFill>
                <a:latin typeface="Comfortaa"/>
                <a:ea typeface="Comfortaa"/>
                <a:cs typeface="Comfortaa"/>
                <a:sym typeface="Comfortaa"/>
              </a:rPr>
              <a:t> for participant feedback and engagement</a:t>
            </a:r>
            <a:endParaRPr sz="14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Using </a:t>
            </a:r>
            <a:r>
              <a:rPr lang="en" sz="1400" u="sng">
                <a:solidFill>
                  <a:srgbClr val="1155CC"/>
                </a:solidFill>
                <a:latin typeface="Comfortaa"/>
                <a:ea typeface="Comfortaa"/>
                <a:cs typeface="Comfortaa"/>
                <a:sym typeface="Comfortaa"/>
                <a:hlinkClick r:id="rId4"/>
              </a:rPr>
              <a:t>Breakout Rooms</a:t>
            </a:r>
            <a:r>
              <a:rPr lang="en" sz="1400">
                <a:solidFill>
                  <a:schemeClr val="dk1"/>
                </a:solidFill>
                <a:latin typeface="Comfortaa"/>
                <a:ea typeface="Comfortaa"/>
                <a:cs typeface="Comfortaa"/>
                <a:sym typeface="Comfortaa"/>
              </a:rPr>
              <a:t> for collaborative group work</a:t>
            </a:r>
            <a:endParaRPr sz="14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Utilizing </a:t>
            </a:r>
            <a:r>
              <a:rPr lang="en" sz="1400" u="sng">
                <a:solidFill>
                  <a:srgbClr val="1155CC"/>
                </a:solidFill>
                <a:latin typeface="Comfortaa"/>
                <a:ea typeface="Comfortaa"/>
                <a:cs typeface="Comfortaa"/>
                <a:sym typeface="Comfortaa"/>
                <a:hlinkClick r:id="rId5"/>
              </a:rPr>
              <a:t>Non-verbal Feedback</a:t>
            </a:r>
            <a:r>
              <a:rPr lang="en" sz="1400">
                <a:solidFill>
                  <a:schemeClr val="dk1"/>
                </a:solidFill>
                <a:latin typeface="Comfortaa"/>
                <a:ea typeface="Comfortaa"/>
                <a:cs typeface="Comfortaa"/>
                <a:sym typeface="Comfortaa"/>
              </a:rPr>
              <a:t> in meetings </a:t>
            </a:r>
            <a:endParaRPr sz="14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How do I </a:t>
            </a:r>
            <a:r>
              <a:rPr lang="en" sz="1400" u="sng">
                <a:solidFill>
                  <a:srgbClr val="1155CC"/>
                </a:solidFill>
                <a:latin typeface="Comfortaa"/>
                <a:ea typeface="Comfortaa"/>
                <a:cs typeface="Comfortaa"/>
                <a:sym typeface="Comfortaa"/>
                <a:hlinkClick r:id="rId6"/>
              </a:rPr>
              <a:t>share my screen</a:t>
            </a:r>
            <a:r>
              <a:rPr lang="en" sz="1400">
                <a:solidFill>
                  <a:schemeClr val="dk1"/>
                </a:solidFill>
                <a:latin typeface="Comfortaa"/>
                <a:ea typeface="Comfortaa"/>
                <a:cs typeface="Comfortaa"/>
                <a:sym typeface="Comfortaa"/>
              </a:rPr>
              <a:t>? </a:t>
            </a:r>
            <a:endParaRPr sz="14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Using Zoom’s built in </a:t>
            </a:r>
            <a:r>
              <a:rPr lang="en" sz="1400" u="sng">
                <a:solidFill>
                  <a:srgbClr val="1155CC"/>
                </a:solidFill>
                <a:latin typeface="Comfortaa"/>
                <a:ea typeface="Comfortaa"/>
                <a:cs typeface="Comfortaa"/>
                <a:sym typeface="Comfortaa"/>
                <a:hlinkClick r:id="rId7"/>
              </a:rPr>
              <a:t>Whiteboard</a:t>
            </a:r>
            <a:endParaRPr sz="14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How do I use </a:t>
            </a:r>
            <a:r>
              <a:rPr lang="en" sz="1400" u="sng">
                <a:solidFill>
                  <a:srgbClr val="1155CC"/>
                </a:solidFill>
                <a:latin typeface="Comfortaa"/>
                <a:ea typeface="Comfortaa"/>
                <a:cs typeface="Comfortaa"/>
                <a:sym typeface="Comfortaa"/>
                <a:hlinkClick r:id="rId8"/>
              </a:rPr>
              <a:t>Annotation</a:t>
            </a:r>
            <a:r>
              <a:rPr lang="en" sz="1400">
                <a:solidFill>
                  <a:schemeClr val="dk1"/>
                </a:solidFill>
                <a:latin typeface="Comfortaa"/>
                <a:ea typeface="Comfortaa"/>
                <a:cs typeface="Comfortaa"/>
                <a:sym typeface="Comfortaa"/>
              </a:rPr>
              <a:t> during meetings? </a:t>
            </a:r>
            <a:endParaRPr sz="14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Creating a </a:t>
            </a:r>
            <a:r>
              <a:rPr lang="en" sz="1400" u="sng">
                <a:solidFill>
                  <a:srgbClr val="1155CC"/>
                </a:solidFill>
                <a:latin typeface="Comfortaa"/>
                <a:ea typeface="Comfortaa"/>
                <a:cs typeface="Comfortaa"/>
                <a:sym typeface="Comfortaa"/>
                <a:hlinkClick r:id="rId9"/>
              </a:rPr>
              <a:t>transcription</a:t>
            </a:r>
            <a:r>
              <a:rPr lang="en" sz="1400">
                <a:solidFill>
                  <a:schemeClr val="dk1"/>
                </a:solidFill>
                <a:latin typeface="Comfortaa"/>
                <a:ea typeface="Comfortaa"/>
                <a:cs typeface="Comfortaa"/>
                <a:sym typeface="Comfortaa"/>
              </a:rPr>
              <a:t> of meetings</a:t>
            </a:r>
            <a:endParaRPr sz="14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sz="1400">
                <a:solidFill>
                  <a:schemeClr val="dk1"/>
                </a:solidFill>
                <a:latin typeface="Comfortaa"/>
                <a:ea typeface="Comfortaa"/>
                <a:cs typeface="Comfortaa"/>
                <a:sym typeface="Comfortaa"/>
              </a:rPr>
              <a:t>Using the </a:t>
            </a:r>
            <a:r>
              <a:rPr lang="en" sz="1400" u="sng">
                <a:solidFill>
                  <a:srgbClr val="1155CC"/>
                </a:solidFill>
                <a:latin typeface="Comfortaa"/>
                <a:ea typeface="Comfortaa"/>
                <a:cs typeface="Comfortaa"/>
                <a:sym typeface="Comfortaa"/>
                <a:hlinkClick r:id="rId10"/>
              </a:rPr>
              <a:t>chat</a:t>
            </a:r>
            <a:r>
              <a:rPr lang="en" sz="1400">
                <a:solidFill>
                  <a:schemeClr val="dk1"/>
                </a:solidFill>
                <a:latin typeface="Comfortaa"/>
                <a:ea typeface="Comfortaa"/>
                <a:cs typeface="Comfortaa"/>
                <a:sym typeface="Comfortaa"/>
              </a:rPr>
              <a:t> feature to share links and materials</a:t>
            </a:r>
            <a:endParaRPr sz="14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Font typeface="Comfortaa"/>
              <a:buChar char="●"/>
            </a:pPr>
            <a:r>
              <a:rPr lang="en" sz="1400" u="sng">
                <a:solidFill>
                  <a:srgbClr val="1155CC"/>
                </a:solidFill>
                <a:latin typeface="Comfortaa"/>
                <a:ea typeface="Comfortaa"/>
                <a:cs typeface="Comfortaa"/>
                <a:sym typeface="Comfortaa"/>
                <a:hlinkClick r:id="rId11"/>
              </a:rPr>
              <a:t>Recording</a:t>
            </a:r>
            <a:r>
              <a:rPr lang="en" sz="1400">
                <a:solidFill>
                  <a:schemeClr val="dk1"/>
                </a:solidFill>
                <a:latin typeface="Comfortaa"/>
                <a:ea typeface="Comfortaa"/>
                <a:cs typeface="Comfortaa"/>
                <a:sym typeface="Comfortaa"/>
              </a:rPr>
              <a:t> your Zoom session</a:t>
            </a:r>
            <a:endParaRPr sz="1400">
              <a:solidFill>
                <a:schemeClr val="dk1"/>
              </a:solidFill>
              <a:latin typeface="Comfortaa"/>
              <a:ea typeface="Comfortaa"/>
              <a:cs typeface="Comfortaa"/>
              <a:sym typeface="Comfortaa"/>
            </a:endParaRPr>
          </a:p>
          <a:p>
            <a:pPr marL="0" lvl="0" indent="0" algn="l" rtl="0">
              <a:spcBef>
                <a:spcPts val="1800"/>
              </a:spcBef>
              <a:spcAft>
                <a:spcPts val="0"/>
              </a:spcAft>
              <a:buNone/>
            </a:pPr>
            <a:endParaRPr sz="1600">
              <a:solidFill>
                <a:schemeClr val="dk1"/>
              </a:solidFill>
              <a:latin typeface="Comfortaa"/>
              <a:ea typeface="Comfortaa"/>
              <a:cs typeface="Comfortaa"/>
              <a:sym typeface="Comfortaa"/>
            </a:endParaRPr>
          </a:p>
          <a:p>
            <a:pPr marL="457200" lvl="0" indent="0" algn="l" rtl="0">
              <a:lnSpc>
                <a:spcPct val="100000"/>
              </a:lnSpc>
              <a:spcBef>
                <a:spcPts val="600"/>
              </a:spcBef>
              <a:spcAft>
                <a:spcPts val="0"/>
              </a:spcAft>
              <a:buNone/>
            </a:pPr>
            <a:endParaRPr sz="1400">
              <a:latin typeface="Comfortaa"/>
              <a:ea typeface="Comfortaa"/>
              <a:cs typeface="Comfortaa"/>
              <a:sym typeface="Comfortaa"/>
            </a:endParaRPr>
          </a:p>
        </p:txBody>
      </p:sp>
      <p:pic>
        <p:nvPicPr>
          <p:cNvPr id="195" name="Google Shape;195;p23"/>
          <p:cNvPicPr preferRelativeResize="0"/>
          <p:nvPr/>
        </p:nvPicPr>
        <p:blipFill>
          <a:blip r:embed="rId12">
            <a:alphaModFix/>
          </a:blip>
          <a:stretch>
            <a:fillRect/>
          </a:stretch>
        </p:blipFill>
        <p:spPr>
          <a:xfrm>
            <a:off x="431775" y="1112101"/>
            <a:ext cx="394351" cy="388426"/>
          </a:xfrm>
          <a:prstGeom prst="rect">
            <a:avLst/>
          </a:prstGeom>
          <a:noFill/>
          <a:ln>
            <a:noFill/>
          </a:ln>
        </p:spPr>
      </p:pic>
      <p:sp>
        <p:nvSpPr>
          <p:cNvPr id="196" name="Google Shape;196;p23"/>
          <p:cNvSpPr txBox="1"/>
          <p:nvPr/>
        </p:nvSpPr>
        <p:spPr>
          <a:xfrm>
            <a:off x="1692100" y="1051200"/>
            <a:ext cx="56703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fortaa"/>
                <a:ea typeface="Comfortaa"/>
                <a:cs typeface="Comfortaa"/>
                <a:sym typeface="Comfortaa"/>
              </a:rPr>
              <a:t>Understand advanced features of Zoom</a:t>
            </a:r>
            <a:endParaRPr/>
          </a:p>
        </p:txBody>
      </p:sp>
      <p:pic>
        <p:nvPicPr>
          <p:cNvPr id="197" name="Google Shape;197;p23"/>
          <p:cNvPicPr preferRelativeResize="0"/>
          <p:nvPr/>
        </p:nvPicPr>
        <p:blipFill>
          <a:blip r:embed="rId13">
            <a:alphaModFix/>
          </a:blip>
          <a:stretch>
            <a:fillRect/>
          </a:stretch>
        </p:blipFill>
        <p:spPr>
          <a:xfrm>
            <a:off x="7288625" y="154150"/>
            <a:ext cx="1346375" cy="1346375"/>
          </a:xfrm>
          <a:prstGeom prst="rect">
            <a:avLst/>
          </a:prstGeom>
          <a:noFill/>
          <a:ln>
            <a:noFill/>
          </a:ln>
          <a:effectLst>
            <a:outerShdw blurRad="57150" dist="19050" dir="5400000" algn="bl" rotWithShape="0">
              <a:srgbClr val="999999">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74"/>
        <p:cNvGrpSpPr/>
        <p:nvPr/>
      </p:nvGrpSpPr>
      <p:grpSpPr>
        <a:xfrm>
          <a:off x="0" y="0"/>
          <a:ext cx="0" cy="0"/>
          <a:chOff x="0" y="0"/>
          <a:chExt cx="0" cy="0"/>
        </a:xfrm>
      </p:grpSpPr>
      <p:pic>
        <p:nvPicPr>
          <p:cNvPr id="75" name="Google Shape;75;p14"/>
          <p:cNvPicPr preferRelativeResize="0"/>
          <p:nvPr/>
        </p:nvPicPr>
        <p:blipFill>
          <a:blip r:embed="rId3">
            <a:alphaModFix/>
          </a:blip>
          <a:stretch>
            <a:fillRect/>
          </a:stretch>
        </p:blipFill>
        <p:spPr>
          <a:xfrm>
            <a:off x="0" y="0"/>
            <a:ext cx="9135000" cy="5138454"/>
          </a:xfrm>
          <a:prstGeom prst="rect">
            <a:avLst/>
          </a:prstGeom>
          <a:noFill/>
          <a:ln>
            <a:noFill/>
          </a:ln>
        </p:spPr>
      </p:pic>
      <p:sp>
        <p:nvSpPr>
          <p:cNvPr id="76" name="Google Shape;76;p14"/>
          <p:cNvSpPr txBox="1"/>
          <p:nvPr/>
        </p:nvSpPr>
        <p:spPr>
          <a:xfrm>
            <a:off x="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Shape 80"/>
        <p:cNvGrpSpPr/>
        <p:nvPr/>
      </p:nvGrpSpPr>
      <p:grpSpPr>
        <a:xfrm>
          <a:off x="0" y="0"/>
          <a:ext cx="0" cy="0"/>
          <a:chOff x="0" y="0"/>
          <a:chExt cx="0" cy="0"/>
        </a:xfrm>
      </p:grpSpPr>
      <p:sp>
        <p:nvSpPr>
          <p:cNvPr id="81" name="Google Shape;81;p15"/>
          <p:cNvSpPr txBox="1"/>
          <p:nvPr/>
        </p:nvSpPr>
        <p:spPr>
          <a:xfrm>
            <a:off x="0" y="0"/>
            <a:ext cx="9144000" cy="5205900"/>
          </a:xfrm>
          <a:prstGeom prst="rect">
            <a:avLst/>
          </a:prstGeom>
          <a:solidFill>
            <a:srgbClr val="FFFFFF"/>
          </a:solid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
        <p:nvSpPr>
          <p:cNvPr id="82" name="Google Shape;82;p15"/>
          <p:cNvSpPr txBox="1">
            <a:spLocks noGrp="1"/>
          </p:cNvSpPr>
          <p:nvPr>
            <p:ph type="title"/>
          </p:nvPr>
        </p:nvSpPr>
        <p:spPr>
          <a:xfrm>
            <a:off x="105975" y="-1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Comfortaa"/>
                <a:ea typeface="Comfortaa"/>
                <a:cs typeface="Comfortaa"/>
                <a:sym typeface="Comfortaa"/>
              </a:rPr>
              <a:t>Key Terms</a:t>
            </a:r>
            <a:r>
              <a:rPr lang="en" sz="3000">
                <a:latin typeface="Sedgwick Ave"/>
                <a:ea typeface="Sedgwick Ave"/>
                <a:cs typeface="Sedgwick Ave"/>
                <a:sym typeface="Sedgwick Ave"/>
              </a:rPr>
              <a:t> </a:t>
            </a:r>
            <a:r>
              <a:rPr lang="en" sz="3000">
                <a:solidFill>
                  <a:srgbClr val="000000"/>
                </a:solidFill>
                <a:latin typeface="Sedgwick Ave"/>
                <a:ea typeface="Sedgwick Ave"/>
                <a:cs typeface="Sedgwick Ave"/>
                <a:sym typeface="Sedgwick Ave"/>
              </a:rPr>
              <a:t>To Know</a:t>
            </a:r>
            <a:endParaRPr sz="3000">
              <a:solidFill>
                <a:srgbClr val="000000"/>
              </a:solidFill>
              <a:latin typeface="Sedgwick Ave"/>
              <a:ea typeface="Sedgwick Ave"/>
              <a:cs typeface="Sedgwick Ave"/>
              <a:sym typeface="Sedgwick Ave"/>
            </a:endParaRPr>
          </a:p>
        </p:txBody>
      </p:sp>
      <p:sp>
        <p:nvSpPr>
          <p:cNvPr id="83" name="Google Shape;83;p15"/>
          <p:cNvSpPr txBox="1"/>
          <p:nvPr/>
        </p:nvSpPr>
        <p:spPr>
          <a:xfrm>
            <a:off x="0" y="576300"/>
            <a:ext cx="3931800" cy="18042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b="1" u="sng">
                <a:solidFill>
                  <a:schemeClr val="dk1"/>
                </a:solidFill>
                <a:latin typeface="Comfortaa"/>
                <a:ea typeface="Comfortaa"/>
                <a:cs typeface="Comfortaa"/>
                <a:sym typeface="Comfortaa"/>
              </a:rPr>
              <a:t>Host</a:t>
            </a:r>
            <a:r>
              <a:rPr lang="en" sz="1200">
                <a:solidFill>
                  <a:schemeClr val="dk1"/>
                </a:solidFill>
                <a:latin typeface="Comfortaa"/>
                <a:ea typeface="Comfortaa"/>
                <a:cs typeface="Comfortaa"/>
                <a:sym typeface="Comfortaa"/>
              </a:rPr>
              <a:t>: </a:t>
            </a:r>
            <a:r>
              <a:rPr lang="en" sz="1200">
                <a:latin typeface="Comfortaa"/>
                <a:ea typeface="Comfortaa"/>
                <a:cs typeface="Comfortaa"/>
                <a:sym typeface="Comfortaa"/>
              </a:rPr>
              <a:t> The meeting </a:t>
            </a:r>
            <a:r>
              <a:rPr lang="en" sz="1200" b="1">
                <a:latin typeface="Comfortaa"/>
                <a:ea typeface="Comfortaa"/>
                <a:cs typeface="Comfortaa"/>
                <a:sym typeface="Comfortaa"/>
              </a:rPr>
              <a:t>host</a:t>
            </a:r>
            <a:r>
              <a:rPr lang="en" sz="1200">
                <a:latin typeface="Comfortaa"/>
                <a:ea typeface="Comfortaa"/>
                <a:cs typeface="Comfortaa"/>
                <a:sym typeface="Comfortaa"/>
              </a:rPr>
              <a:t> is the person who has scheduled the meeting. The </a:t>
            </a:r>
            <a:r>
              <a:rPr lang="en" sz="1200" b="1">
                <a:latin typeface="Comfortaa"/>
                <a:ea typeface="Comfortaa"/>
                <a:cs typeface="Comfortaa"/>
                <a:sym typeface="Comfortaa"/>
              </a:rPr>
              <a:t>host</a:t>
            </a:r>
            <a:r>
              <a:rPr lang="en" sz="1200">
                <a:latin typeface="Comfortaa"/>
                <a:ea typeface="Comfortaa"/>
                <a:cs typeface="Comfortaa"/>
                <a:sym typeface="Comfortaa"/>
              </a:rPr>
              <a:t> has control over all functions and features in the meeting. </a:t>
            </a:r>
            <a:endParaRPr sz="1200">
              <a:latin typeface="Comfortaa"/>
              <a:ea typeface="Comfortaa"/>
              <a:cs typeface="Comfortaa"/>
              <a:sym typeface="Comfortaa"/>
            </a:endParaRPr>
          </a:p>
          <a:p>
            <a:pPr marL="0" lvl="0" indent="0" algn="l" rtl="0">
              <a:spcBef>
                <a:spcPts val="0"/>
              </a:spcBef>
              <a:spcAft>
                <a:spcPts val="0"/>
              </a:spcAft>
              <a:buNone/>
            </a:pPr>
            <a:endParaRPr sz="1200">
              <a:solidFill>
                <a:schemeClr val="dk1"/>
              </a:solidFill>
              <a:latin typeface="Comfortaa"/>
              <a:ea typeface="Comfortaa"/>
              <a:cs typeface="Comfortaa"/>
              <a:sym typeface="Comfortaa"/>
            </a:endParaRPr>
          </a:p>
          <a:p>
            <a:pPr marL="457200" lvl="0" indent="-317500" algn="l" rtl="0">
              <a:spcBef>
                <a:spcPts val="0"/>
              </a:spcBef>
              <a:spcAft>
                <a:spcPts val="0"/>
              </a:spcAft>
              <a:buClr>
                <a:schemeClr val="dk1"/>
              </a:buClr>
              <a:buSzPts val="1400"/>
              <a:buChar char="●"/>
            </a:pPr>
            <a:r>
              <a:rPr lang="en" sz="1200" b="1" u="sng">
                <a:solidFill>
                  <a:schemeClr val="dk1"/>
                </a:solidFill>
                <a:latin typeface="Comfortaa"/>
                <a:ea typeface="Comfortaa"/>
                <a:cs typeface="Comfortaa"/>
                <a:sym typeface="Comfortaa"/>
              </a:rPr>
              <a:t>Attendee: </a:t>
            </a:r>
            <a:r>
              <a:rPr lang="en" sz="1200">
                <a:solidFill>
                  <a:schemeClr val="dk1"/>
                </a:solidFill>
                <a:latin typeface="Comfortaa"/>
                <a:ea typeface="Comfortaa"/>
                <a:cs typeface="Comfortaa"/>
                <a:sym typeface="Comfortaa"/>
              </a:rPr>
              <a:t> </a:t>
            </a:r>
            <a:r>
              <a:rPr lang="en" sz="1200">
                <a:latin typeface="Comfortaa"/>
                <a:ea typeface="Comfortaa"/>
                <a:cs typeface="Comfortaa"/>
                <a:sym typeface="Comfortaa"/>
              </a:rPr>
              <a:t>When you join a Zoom meeting hosted by another user, you are considered an </a:t>
            </a:r>
            <a:r>
              <a:rPr lang="en" sz="1200" b="1">
                <a:latin typeface="Comfortaa"/>
                <a:ea typeface="Comfortaa"/>
                <a:cs typeface="Comfortaa"/>
                <a:sym typeface="Comfortaa"/>
              </a:rPr>
              <a:t>attendee</a:t>
            </a:r>
            <a:r>
              <a:rPr lang="en" sz="1200">
                <a:latin typeface="Comfortaa"/>
                <a:ea typeface="Comfortaa"/>
                <a:cs typeface="Comfortaa"/>
                <a:sym typeface="Comfortaa"/>
              </a:rPr>
              <a:t>.</a:t>
            </a:r>
            <a:endParaRPr sz="1200">
              <a:latin typeface="Comfortaa"/>
              <a:ea typeface="Comfortaa"/>
              <a:cs typeface="Comfortaa"/>
              <a:sym typeface="Comfortaa"/>
            </a:endParaRPr>
          </a:p>
          <a:p>
            <a:pPr marL="457200" lvl="0" indent="0" algn="l" rtl="0">
              <a:spcBef>
                <a:spcPts val="0"/>
              </a:spcBef>
              <a:spcAft>
                <a:spcPts val="0"/>
              </a:spcAft>
              <a:buNone/>
            </a:pPr>
            <a:endParaRPr sz="1200">
              <a:latin typeface="Comfortaa"/>
              <a:ea typeface="Comfortaa"/>
              <a:cs typeface="Comfortaa"/>
              <a:sym typeface="Comfortaa"/>
            </a:endParaRPr>
          </a:p>
          <a:p>
            <a:pPr marL="457200" lvl="0" indent="-304800" algn="l" rtl="0">
              <a:spcBef>
                <a:spcPts val="0"/>
              </a:spcBef>
              <a:spcAft>
                <a:spcPts val="0"/>
              </a:spcAft>
              <a:buSzPts val="1200"/>
              <a:buFont typeface="Comfortaa"/>
              <a:buChar char="●"/>
            </a:pPr>
            <a:r>
              <a:rPr lang="en" sz="1200" b="1" u="sng">
                <a:latin typeface="Comfortaa"/>
                <a:ea typeface="Comfortaa"/>
                <a:cs typeface="Comfortaa"/>
                <a:sym typeface="Comfortaa"/>
              </a:rPr>
              <a:t>Navigation toolbar</a:t>
            </a:r>
            <a:r>
              <a:rPr lang="en" sz="1200">
                <a:latin typeface="Comfortaa"/>
                <a:ea typeface="Comfortaa"/>
                <a:cs typeface="Comfortaa"/>
                <a:sym typeface="Comfortaa"/>
              </a:rPr>
              <a:t>: Toolbar featured on the left hand side of the screen on the web version of Zoom. Includes: profile, meetings, webinar, recording, settings, account profile, and reports. </a:t>
            </a:r>
            <a:endParaRPr sz="1200">
              <a:latin typeface="Comfortaa"/>
              <a:ea typeface="Comfortaa"/>
              <a:cs typeface="Comfortaa"/>
              <a:sym typeface="Comfortaa"/>
            </a:endParaRPr>
          </a:p>
          <a:p>
            <a:pPr marL="0" lvl="0" indent="0" algn="l" rtl="0">
              <a:spcBef>
                <a:spcPts val="0"/>
              </a:spcBef>
              <a:spcAft>
                <a:spcPts val="0"/>
              </a:spcAft>
              <a:buNone/>
            </a:pPr>
            <a:endParaRPr>
              <a:solidFill>
                <a:schemeClr val="dk1"/>
              </a:solidFill>
              <a:latin typeface="Comfortaa"/>
              <a:ea typeface="Comfortaa"/>
              <a:cs typeface="Comfortaa"/>
              <a:sym typeface="Comfortaa"/>
            </a:endParaRPr>
          </a:p>
          <a:p>
            <a:pPr marL="0" lvl="0" indent="0" algn="l" rtl="0">
              <a:spcBef>
                <a:spcPts val="0"/>
              </a:spcBef>
              <a:spcAft>
                <a:spcPts val="0"/>
              </a:spcAft>
              <a:buNone/>
            </a:pPr>
            <a:endParaRPr>
              <a:solidFill>
                <a:schemeClr val="dk1"/>
              </a:solidFill>
              <a:latin typeface="Comfortaa"/>
              <a:ea typeface="Comfortaa"/>
              <a:cs typeface="Comfortaa"/>
              <a:sym typeface="Comfortaa"/>
            </a:endParaRPr>
          </a:p>
          <a:p>
            <a:pPr marL="457200" lvl="0" indent="0" algn="l" rtl="0">
              <a:spcBef>
                <a:spcPts val="0"/>
              </a:spcBef>
              <a:spcAft>
                <a:spcPts val="0"/>
              </a:spcAft>
              <a:buNone/>
            </a:pPr>
            <a:endParaRPr/>
          </a:p>
        </p:txBody>
      </p:sp>
      <p:sp>
        <p:nvSpPr>
          <p:cNvPr id="84" name="Google Shape;84;p15"/>
          <p:cNvSpPr txBox="1"/>
          <p:nvPr/>
        </p:nvSpPr>
        <p:spPr>
          <a:xfrm>
            <a:off x="6611900" y="2791275"/>
            <a:ext cx="2123100" cy="4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3000">
                <a:solidFill>
                  <a:schemeClr val="dk1"/>
                </a:solidFill>
                <a:latin typeface="Comfortaa"/>
                <a:ea typeface="Comfortaa"/>
                <a:cs typeface="Comfortaa"/>
                <a:sym typeface="Comfortaa"/>
              </a:rPr>
              <a:t>Key</a:t>
            </a:r>
            <a:r>
              <a:rPr lang="en" sz="3000">
                <a:solidFill>
                  <a:schemeClr val="dk1"/>
                </a:solidFill>
                <a:latin typeface="Sedgwick Ave"/>
                <a:ea typeface="Sedgwick Ave"/>
                <a:cs typeface="Sedgwick Ave"/>
                <a:sym typeface="Sedgwick Ave"/>
              </a:rPr>
              <a:t> Icons</a:t>
            </a:r>
            <a:endParaRPr sz="3000">
              <a:latin typeface="Sedgwick Ave"/>
              <a:ea typeface="Sedgwick Ave"/>
              <a:cs typeface="Sedgwick Ave"/>
              <a:sym typeface="Sedgwick Ave"/>
            </a:endParaRPr>
          </a:p>
        </p:txBody>
      </p:sp>
      <p:pic>
        <p:nvPicPr>
          <p:cNvPr id="85" name="Google Shape;85;p15"/>
          <p:cNvPicPr preferRelativeResize="0"/>
          <p:nvPr/>
        </p:nvPicPr>
        <p:blipFill>
          <a:blip r:embed="rId3">
            <a:alphaModFix/>
          </a:blip>
          <a:stretch>
            <a:fillRect/>
          </a:stretch>
        </p:blipFill>
        <p:spPr>
          <a:xfrm>
            <a:off x="0" y="3392447"/>
            <a:ext cx="9144000" cy="530205"/>
          </a:xfrm>
          <a:prstGeom prst="rect">
            <a:avLst/>
          </a:prstGeom>
          <a:noFill/>
          <a:ln>
            <a:noFill/>
          </a:ln>
        </p:spPr>
      </p:pic>
      <p:sp>
        <p:nvSpPr>
          <p:cNvPr id="86" name="Google Shape;86;p15"/>
          <p:cNvSpPr txBox="1"/>
          <p:nvPr/>
        </p:nvSpPr>
        <p:spPr>
          <a:xfrm>
            <a:off x="-10075" y="3933725"/>
            <a:ext cx="1110600" cy="75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chemeClr val="dk1"/>
                </a:solidFill>
                <a:latin typeface="Comfortaa"/>
                <a:ea typeface="Comfortaa"/>
                <a:cs typeface="Comfortaa"/>
                <a:sym typeface="Comfortaa"/>
              </a:rPr>
              <a:t>Click on this icon to mute and unmute yourself during discussion. </a:t>
            </a:r>
            <a:endParaRPr sz="900">
              <a:solidFill>
                <a:schemeClr val="dk1"/>
              </a:solidFill>
              <a:latin typeface="Comfortaa"/>
              <a:ea typeface="Comfortaa"/>
              <a:cs typeface="Comfortaa"/>
              <a:sym typeface="Comfortaa"/>
            </a:endParaRPr>
          </a:p>
        </p:txBody>
      </p:sp>
      <p:sp>
        <p:nvSpPr>
          <p:cNvPr id="87" name="Google Shape;87;p15"/>
          <p:cNvSpPr txBox="1"/>
          <p:nvPr/>
        </p:nvSpPr>
        <p:spPr>
          <a:xfrm>
            <a:off x="1171025" y="3933725"/>
            <a:ext cx="1110600" cy="75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Comfortaa"/>
                <a:ea typeface="Comfortaa"/>
                <a:cs typeface="Comfortaa"/>
                <a:sym typeface="Comfortaa"/>
              </a:rPr>
              <a:t>Click on this icon to turn on and off your camera.</a:t>
            </a:r>
            <a:endParaRPr sz="900">
              <a:latin typeface="Comfortaa"/>
              <a:ea typeface="Comfortaa"/>
              <a:cs typeface="Comfortaa"/>
              <a:sym typeface="Comfortaa"/>
            </a:endParaRPr>
          </a:p>
        </p:txBody>
      </p:sp>
      <p:sp>
        <p:nvSpPr>
          <p:cNvPr id="88" name="Google Shape;88;p15"/>
          <p:cNvSpPr txBox="1"/>
          <p:nvPr/>
        </p:nvSpPr>
        <p:spPr>
          <a:xfrm>
            <a:off x="3015525" y="3933725"/>
            <a:ext cx="1110600" cy="75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Comfortaa"/>
                <a:ea typeface="Comfortaa"/>
                <a:cs typeface="Comfortaa"/>
                <a:sym typeface="Comfortaa"/>
              </a:rPr>
              <a:t>Options for inviting attendees via email or a web link.</a:t>
            </a:r>
            <a:endParaRPr sz="900">
              <a:latin typeface="Comfortaa"/>
              <a:ea typeface="Comfortaa"/>
              <a:cs typeface="Comfortaa"/>
              <a:sym typeface="Comfortaa"/>
            </a:endParaRPr>
          </a:p>
        </p:txBody>
      </p:sp>
      <p:sp>
        <p:nvSpPr>
          <p:cNvPr id="89" name="Google Shape;89;p15"/>
          <p:cNvSpPr txBox="1"/>
          <p:nvPr/>
        </p:nvSpPr>
        <p:spPr>
          <a:xfrm>
            <a:off x="3931800" y="3933725"/>
            <a:ext cx="1110600" cy="75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Comfortaa"/>
                <a:ea typeface="Comfortaa"/>
                <a:cs typeface="Comfortaa"/>
                <a:sym typeface="Comfortaa"/>
              </a:rPr>
              <a:t>Options for managing engagement and participation, along with muting participants</a:t>
            </a:r>
            <a:endParaRPr sz="900">
              <a:latin typeface="Comfortaa"/>
              <a:ea typeface="Comfortaa"/>
              <a:cs typeface="Comfortaa"/>
              <a:sym typeface="Comfortaa"/>
            </a:endParaRPr>
          </a:p>
        </p:txBody>
      </p:sp>
      <p:sp>
        <p:nvSpPr>
          <p:cNvPr id="90" name="Google Shape;90;p15"/>
          <p:cNvSpPr txBox="1"/>
          <p:nvPr/>
        </p:nvSpPr>
        <p:spPr>
          <a:xfrm>
            <a:off x="4860025" y="3933725"/>
            <a:ext cx="1110600" cy="75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Comfortaa"/>
                <a:ea typeface="Comfortaa"/>
                <a:cs typeface="Comfortaa"/>
                <a:sym typeface="Comfortaa"/>
              </a:rPr>
              <a:t>Options for sharing your screen, browser, a whiteboard, or a document.</a:t>
            </a:r>
            <a:endParaRPr sz="900">
              <a:latin typeface="Comfortaa"/>
              <a:ea typeface="Comfortaa"/>
              <a:cs typeface="Comfortaa"/>
              <a:sym typeface="Comfortaa"/>
            </a:endParaRPr>
          </a:p>
        </p:txBody>
      </p:sp>
      <p:sp>
        <p:nvSpPr>
          <p:cNvPr id="91" name="Google Shape;91;p15"/>
          <p:cNvSpPr txBox="1"/>
          <p:nvPr/>
        </p:nvSpPr>
        <p:spPr>
          <a:xfrm>
            <a:off x="5808050" y="3933725"/>
            <a:ext cx="1292700" cy="75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Comfortaa"/>
                <a:ea typeface="Comfortaa"/>
                <a:cs typeface="Comfortaa"/>
                <a:sym typeface="Comfortaa"/>
              </a:rPr>
              <a:t>Assign participants into groups for group work or discussion. Can be assigned manually or automatically</a:t>
            </a:r>
            <a:endParaRPr sz="900">
              <a:latin typeface="Comfortaa"/>
              <a:ea typeface="Comfortaa"/>
              <a:cs typeface="Comfortaa"/>
              <a:sym typeface="Comfortaa"/>
            </a:endParaRPr>
          </a:p>
        </p:txBody>
      </p:sp>
      <p:sp>
        <p:nvSpPr>
          <p:cNvPr id="92" name="Google Shape;92;p15"/>
          <p:cNvSpPr txBox="1"/>
          <p:nvPr/>
        </p:nvSpPr>
        <p:spPr>
          <a:xfrm>
            <a:off x="7873675" y="3933725"/>
            <a:ext cx="1203300" cy="75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latin typeface="Comfortaa"/>
                <a:ea typeface="Comfortaa"/>
                <a:cs typeface="Comfortaa"/>
                <a:sym typeface="Comfortaa"/>
              </a:rPr>
              <a:t>Ends the meeting. Be sure to select “End Meeting for All” so that students are not left in the room unsupervised.</a:t>
            </a:r>
            <a:endParaRPr sz="900">
              <a:latin typeface="Comfortaa"/>
              <a:ea typeface="Comfortaa"/>
              <a:cs typeface="Comfortaa"/>
              <a:sym typeface="Comfortaa"/>
            </a:endParaRPr>
          </a:p>
        </p:txBody>
      </p:sp>
      <p:pic>
        <p:nvPicPr>
          <p:cNvPr id="93" name="Google Shape;93;p15"/>
          <p:cNvPicPr preferRelativeResize="0"/>
          <p:nvPr/>
        </p:nvPicPr>
        <p:blipFill>
          <a:blip r:embed="rId4">
            <a:alphaModFix/>
          </a:blip>
          <a:stretch>
            <a:fillRect/>
          </a:stretch>
        </p:blipFill>
        <p:spPr>
          <a:xfrm>
            <a:off x="4347825" y="-2296525"/>
            <a:ext cx="5285453" cy="5205901"/>
          </a:xfrm>
          <a:prstGeom prst="rect">
            <a:avLst/>
          </a:prstGeom>
          <a:noFill/>
          <a:ln>
            <a:noFill/>
          </a:ln>
          <a:effectLst>
            <a:outerShdw blurRad="57150" dist="19050" dir="5400000" algn="bl" rotWithShape="0">
              <a:srgbClr val="000000">
                <a:alpha val="50000"/>
              </a:srgbClr>
            </a:outerShdw>
          </a:effectLst>
        </p:spPr>
      </p:pic>
      <p:sp>
        <p:nvSpPr>
          <p:cNvPr id="94" name="Google Shape;94;p15"/>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sp>
        <p:nvSpPr>
          <p:cNvPr id="99" name="Google Shape;99;p16"/>
          <p:cNvSpPr txBox="1"/>
          <p:nvPr/>
        </p:nvSpPr>
        <p:spPr>
          <a:xfrm>
            <a:off x="4600" y="13325"/>
            <a:ext cx="9135000" cy="1752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6"/>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6"/>
          <p:cNvSpPr txBox="1">
            <a:spLocks noGrp="1"/>
          </p:cNvSpPr>
          <p:nvPr>
            <p:ph type="title"/>
          </p:nvPr>
        </p:nvSpPr>
        <p:spPr>
          <a:xfrm>
            <a:off x="311700" y="280825"/>
            <a:ext cx="71964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edgwick Ave"/>
                <a:ea typeface="Sedgwick Ave"/>
                <a:cs typeface="Sedgwick Ave"/>
                <a:sym typeface="Sedgwick Ave"/>
              </a:rPr>
              <a:t>Getting Started  </a:t>
            </a:r>
            <a:endParaRPr sz="2400" u="sng">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Task Card #1</a:t>
            </a:r>
            <a:endParaRPr sz="2400">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      Goal:</a:t>
            </a:r>
            <a:r>
              <a:rPr lang="en" sz="1800">
                <a:latin typeface="Comfortaa"/>
                <a:ea typeface="Comfortaa"/>
                <a:cs typeface="Comfortaa"/>
                <a:sym typeface="Comfortaa"/>
              </a:rPr>
              <a:t> </a:t>
            </a:r>
            <a:endParaRPr sz="1800">
              <a:latin typeface="Comfortaa"/>
              <a:ea typeface="Comfortaa"/>
              <a:cs typeface="Comfortaa"/>
              <a:sym typeface="Comfortaa"/>
            </a:endParaRPr>
          </a:p>
        </p:txBody>
      </p:sp>
      <p:sp>
        <p:nvSpPr>
          <p:cNvPr id="102" name="Google Shape;102;p16"/>
          <p:cNvSpPr txBox="1">
            <a:spLocks noGrp="1"/>
          </p:cNvSpPr>
          <p:nvPr>
            <p:ph type="body" idx="1"/>
          </p:nvPr>
        </p:nvSpPr>
        <p:spPr>
          <a:xfrm>
            <a:off x="311700" y="1786150"/>
            <a:ext cx="5168100" cy="29739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Navigate to </a:t>
            </a:r>
            <a:r>
              <a:rPr lang="en" sz="1400" u="sng">
                <a:solidFill>
                  <a:schemeClr val="accent5"/>
                </a:solidFill>
                <a:latin typeface="Comfortaa"/>
                <a:ea typeface="Comfortaa"/>
                <a:cs typeface="Comfortaa"/>
                <a:sym typeface="Comfortaa"/>
                <a:hlinkClick r:id="rId3"/>
              </a:rPr>
              <a:t>https://zoom.us</a:t>
            </a:r>
            <a:r>
              <a:rPr lang="en" sz="1400">
                <a:latin typeface="Comfortaa"/>
                <a:ea typeface="Comfortaa"/>
                <a:cs typeface="Comfortaa"/>
                <a:sym typeface="Comfortaa"/>
              </a:rPr>
              <a:t>.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In the top right hand corner of the website select “sign in.” </a:t>
            </a:r>
            <a:endParaRPr sz="1400">
              <a:latin typeface="Comfortaa"/>
              <a:ea typeface="Comfortaa"/>
              <a:cs typeface="Comfortaa"/>
              <a:sym typeface="Comfortaa"/>
            </a:endParaRPr>
          </a:p>
          <a:p>
            <a:pPr marL="457200" lvl="0" indent="0" algn="l" rtl="0">
              <a:lnSpc>
                <a:spcPct val="100000"/>
              </a:lnSpc>
              <a:spcBef>
                <a:spcPts val="0"/>
              </a:spcBef>
              <a:spcAft>
                <a:spcPts val="0"/>
              </a:spcAft>
              <a:buNone/>
            </a:pP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Select the button “Sign in with Google.”</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Select your PLCS email address </a:t>
            </a:r>
            <a:endParaRPr sz="1400">
              <a:latin typeface="Comfortaa"/>
              <a:ea typeface="Comfortaa"/>
              <a:cs typeface="Comfortaa"/>
              <a:sym typeface="Comfortaa"/>
            </a:endParaRPr>
          </a:p>
          <a:p>
            <a:pPr marL="457200" lvl="0" indent="0" algn="l" rtl="0">
              <a:lnSpc>
                <a:spcPct val="100000"/>
              </a:lnSpc>
              <a:spcBef>
                <a:spcPts val="0"/>
              </a:spcBef>
              <a:spcAft>
                <a:spcPts val="0"/>
              </a:spcAft>
              <a:buNone/>
            </a:pP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On the navigation toolbar select “Profile.”</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Select “Change.”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Upload a picture of yourself or your school’s logo. (This is what participants will see when you are not on camera.)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Adjust your information to reflect your role and school. </a:t>
            </a:r>
            <a:endParaRPr sz="1400">
              <a:latin typeface="Comfortaa"/>
              <a:ea typeface="Comfortaa"/>
              <a:cs typeface="Comfortaa"/>
              <a:sym typeface="Comfortaa"/>
            </a:endParaRPr>
          </a:p>
          <a:p>
            <a:pPr marL="0" lvl="0" indent="0" algn="l" rtl="0">
              <a:lnSpc>
                <a:spcPct val="100000"/>
              </a:lnSpc>
              <a:spcBef>
                <a:spcPts val="0"/>
              </a:spcBef>
              <a:spcAft>
                <a:spcPts val="0"/>
              </a:spcAft>
              <a:buNone/>
            </a:pPr>
            <a:endParaRPr sz="1200">
              <a:latin typeface="Comfortaa"/>
              <a:ea typeface="Comfortaa"/>
              <a:cs typeface="Comfortaa"/>
              <a:sym typeface="Comfortaa"/>
            </a:endParaRPr>
          </a:p>
        </p:txBody>
      </p:sp>
      <p:pic>
        <p:nvPicPr>
          <p:cNvPr id="103" name="Google Shape;103;p16"/>
          <p:cNvPicPr preferRelativeResize="0"/>
          <p:nvPr/>
        </p:nvPicPr>
        <p:blipFill>
          <a:blip r:embed="rId4">
            <a:alphaModFix/>
          </a:blip>
          <a:stretch>
            <a:fillRect/>
          </a:stretch>
        </p:blipFill>
        <p:spPr>
          <a:xfrm>
            <a:off x="431775" y="1112101"/>
            <a:ext cx="394351" cy="388426"/>
          </a:xfrm>
          <a:prstGeom prst="rect">
            <a:avLst/>
          </a:prstGeom>
          <a:noFill/>
          <a:ln>
            <a:noFill/>
          </a:ln>
        </p:spPr>
      </p:pic>
      <p:pic>
        <p:nvPicPr>
          <p:cNvPr id="104" name="Google Shape;104;p16"/>
          <p:cNvPicPr preferRelativeResize="0"/>
          <p:nvPr/>
        </p:nvPicPr>
        <p:blipFill>
          <a:blip r:embed="rId5">
            <a:alphaModFix/>
          </a:blip>
          <a:stretch>
            <a:fillRect/>
          </a:stretch>
        </p:blipFill>
        <p:spPr>
          <a:xfrm>
            <a:off x="5539300" y="2171488"/>
            <a:ext cx="3223100" cy="648121"/>
          </a:xfrm>
          <a:prstGeom prst="rect">
            <a:avLst/>
          </a:prstGeom>
          <a:noFill/>
          <a:ln>
            <a:noFill/>
          </a:ln>
          <a:effectLst>
            <a:outerShdw blurRad="57150" dist="19050" dir="5400000" algn="bl" rotWithShape="0">
              <a:srgbClr val="000000">
                <a:alpha val="50000"/>
              </a:srgbClr>
            </a:outerShdw>
          </a:effectLst>
        </p:spPr>
      </p:pic>
      <p:pic>
        <p:nvPicPr>
          <p:cNvPr id="105" name="Google Shape;105;p16"/>
          <p:cNvPicPr preferRelativeResize="0"/>
          <p:nvPr/>
        </p:nvPicPr>
        <p:blipFill>
          <a:blip r:embed="rId6">
            <a:alphaModFix/>
          </a:blip>
          <a:stretch>
            <a:fillRect/>
          </a:stretch>
        </p:blipFill>
        <p:spPr>
          <a:xfrm>
            <a:off x="5584150" y="3091975"/>
            <a:ext cx="3223100" cy="1140868"/>
          </a:xfrm>
          <a:prstGeom prst="rect">
            <a:avLst/>
          </a:prstGeom>
          <a:noFill/>
          <a:ln>
            <a:noFill/>
          </a:ln>
          <a:effectLst>
            <a:outerShdw blurRad="57150" dist="19050" dir="5400000" algn="bl" rotWithShape="0">
              <a:srgbClr val="000000">
                <a:alpha val="50000"/>
              </a:srgbClr>
            </a:outerShdw>
          </a:effectLst>
        </p:spPr>
      </p:pic>
      <p:sp>
        <p:nvSpPr>
          <p:cNvPr id="106" name="Google Shape;106;p16"/>
          <p:cNvSpPr txBox="1"/>
          <p:nvPr/>
        </p:nvSpPr>
        <p:spPr>
          <a:xfrm>
            <a:off x="1692100" y="1051200"/>
            <a:ext cx="56703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fortaa"/>
                <a:ea typeface="Comfortaa"/>
                <a:cs typeface="Comfortaa"/>
                <a:sym typeface="Comfortaa"/>
              </a:rPr>
              <a:t>Sign-in to your pre-created account and add a profile picture. </a:t>
            </a:r>
            <a:endParaRPr/>
          </a:p>
        </p:txBody>
      </p:sp>
      <p:pic>
        <p:nvPicPr>
          <p:cNvPr id="107" name="Google Shape;107;p16"/>
          <p:cNvPicPr preferRelativeResize="0"/>
          <p:nvPr/>
        </p:nvPicPr>
        <p:blipFill>
          <a:blip r:embed="rId7">
            <a:alphaModFix/>
          </a:blip>
          <a:stretch>
            <a:fillRect/>
          </a:stretch>
        </p:blipFill>
        <p:spPr>
          <a:xfrm>
            <a:off x="7429500" y="133088"/>
            <a:ext cx="1512775" cy="1512775"/>
          </a:xfrm>
          <a:prstGeom prst="rect">
            <a:avLst/>
          </a:prstGeom>
          <a:noFill/>
          <a:ln>
            <a:noFill/>
          </a:ln>
          <a:effectLst>
            <a:outerShdw blurRad="57150" dist="19050" dir="5400000" algn="bl" rotWithShape="0">
              <a:srgbClr val="999999">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1"/>
        <p:cNvGrpSpPr/>
        <p:nvPr/>
      </p:nvGrpSpPr>
      <p:grpSpPr>
        <a:xfrm>
          <a:off x="0" y="0"/>
          <a:ext cx="0" cy="0"/>
          <a:chOff x="0" y="0"/>
          <a:chExt cx="0" cy="0"/>
        </a:xfrm>
      </p:grpSpPr>
      <p:sp>
        <p:nvSpPr>
          <p:cNvPr id="112" name="Google Shape;112;p17"/>
          <p:cNvSpPr txBox="1"/>
          <p:nvPr/>
        </p:nvSpPr>
        <p:spPr>
          <a:xfrm>
            <a:off x="4600" y="13325"/>
            <a:ext cx="9135000" cy="1752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7"/>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7"/>
          <p:cNvSpPr txBox="1">
            <a:spLocks noGrp="1"/>
          </p:cNvSpPr>
          <p:nvPr>
            <p:ph type="title"/>
          </p:nvPr>
        </p:nvSpPr>
        <p:spPr>
          <a:xfrm>
            <a:off x="311700" y="280825"/>
            <a:ext cx="71964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edgwick Ave"/>
                <a:ea typeface="Sedgwick Ave"/>
                <a:cs typeface="Sedgwick Ave"/>
                <a:sym typeface="Sedgwick Ave"/>
              </a:rPr>
              <a:t>Managing Your Settings</a:t>
            </a:r>
            <a:endParaRPr sz="2400" u="sng">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Task Card #2</a:t>
            </a:r>
            <a:endParaRPr sz="2400">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      Goal:</a:t>
            </a:r>
            <a:r>
              <a:rPr lang="en" sz="1800">
                <a:latin typeface="Comfortaa"/>
                <a:ea typeface="Comfortaa"/>
                <a:cs typeface="Comfortaa"/>
                <a:sym typeface="Comfortaa"/>
              </a:rPr>
              <a:t> </a:t>
            </a:r>
            <a:endParaRPr sz="1800">
              <a:latin typeface="Comfortaa"/>
              <a:ea typeface="Comfortaa"/>
              <a:cs typeface="Comfortaa"/>
              <a:sym typeface="Comfortaa"/>
            </a:endParaRPr>
          </a:p>
        </p:txBody>
      </p:sp>
      <p:sp>
        <p:nvSpPr>
          <p:cNvPr id="115" name="Google Shape;115;p17"/>
          <p:cNvSpPr txBox="1">
            <a:spLocks noGrp="1"/>
          </p:cNvSpPr>
          <p:nvPr>
            <p:ph type="body" idx="1"/>
          </p:nvPr>
        </p:nvSpPr>
        <p:spPr>
          <a:xfrm>
            <a:off x="311700" y="1786150"/>
            <a:ext cx="8092800" cy="12396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On the navigation toolbar select “Settings.”</a:t>
            </a:r>
            <a:endParaRPr sz="1400">
              <a:latin typeface="Comfortaa"/>
              <a:ea typeface="Comfortaa"/>
              <a:cs typeface="Comfortaa"/>
              <a:sym typeface="Comfortaa"/>
            </a:endParaRPr>
          </a:p>
          <a:p>
            <a:pPr marL="457200" lvl="0" indent="-317500" algn="l" rtl="0">
              <a:lnSpc>
                <a:spcPct val="100000"/>
              </a:lnSpc>
              <a:spcBef>
                <a:spcPts val="0"/>
              </a:spcBef>
              <a:spcAft>
                <a:spcPts val="0"/>
              </a:spcAft>
              <a:buClr>
                <a:schemeClr val="dk1"/>
              </a:buClr>
              <a:buSzPts val="1400"/>
              <a:buFont typeface="Comfortaa"/>
              <a:buChar char="❏"/>
            </a:pPr>
            <a:r>
              <a:rPr lang="en" sz="1400">
                <a:latin typeface="Comfortaa"/>
                <a:ea typeface="Comfortaa"/>
                <a:cs typeface="Comfortaa"/>
                <a:sym typeface="Comfortaa"/>
              </a:rPr>
              <a:t>There are three menus: meeting, recording, and telephone.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Adjust the following settings (all others can remain in their default.)</a:t>
            </a:r>
            <a:endParaRPr sz="1400">
              <a:latin typeface="Comfortaa"/>
              <a:ea typeface="Comfortaa"/>
              <a:cs typeface="Comfortaa"/>
              <a:sym typeface="Comfortaa"/>
            </a:endParaRPr>
          </a:p>
        </p:txBody>
      </p:sp>
      <p:pic>
        <p:nvPicPr>
          <p:cNvPr id="116" name="Google Shape;116;p17"/>
          <p:cNvPicPr preferRelativeResize="0"/>
          <p:nvPr/>
        </p:nvPicPr>
        <p:blipFill>
          <a:blip r:embed="rId3">
            <a:alphaModFix/>
          </a:blip>
          <a:stretch>
            <a:fillRect/>
          </a:stretch>
        </p:blipFill>
        <p:spPr>
          <a:xfrm>
            <a:off x="431775" y="1112101"/>
            <a:ext cx="394351" cy="388426"/>
          </a:xfrm>
          <a:prstGeom prst="rect">
            <a:avLst/>
          </a:prstGeom>
          <a:noFill/>
          <a:ln>
            <a:noFill/>
          </a:ln>
        </p:spPr>
      </p:pic>
      <p:sp>
        <p:nvSpPr>
          <p:cNvPr id="117" name="Google Shape;117;p17"/>
          <p:cNvSpPr txBox="1"/>
          <p:nvPr/>
        </p:nvSpPr>
        <p:spPr>
          <a:xfrm>
            <a:off x="1692100" y="1051200"/>
            <a:ext cx="56703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fortaa"/>
                <a:ea typeface="Comfortaa"/>
                <a:cs typeface="Comfortaa"/>
                <a:sym typeface="Comfortaa"/>
              </a:rPr>
              <a:t>Adjust your settings to what is recommended for school use.</a:t>
            </a:r>
            <a:endParaRPr/>
          </a:p>
        </p:txBody>
      </p:sp>
      <p:pic>
        <p:nvPicPr>
          <p:cNvPr id="118" name="Google Shape;118;p17"/>
          <p:cNvPicPr preferRelativeResize="0"/>
          <p:nvPr/>
        </p:nvPicPr>
        <p:blipFill>
          <a:blip r:embed="rId4">
            <a:alphaModFix/>
          </a:blip>
          <a:stretch>
            <a:fillRect/>
          </a:stretch>
        </p:blipFill>
        <p:spPr>
          <a:xfrm rot="368325">
            <a:off x="7439725" y="125525"/>
            <a:ext cx="1527900" cy="1527900"/>
          </a:xfrm>
          <a:prstGeom prst="rect">
            <a:avLst/>
          </a:prstGeom>
          <a:noFill/>
          <a:ln>
            <a:noFill/>
          </a:ln>
          <a:effectLst>
            <a:outerShdw blurRad="57150" dist="19050" dir="5400000" algn="bl" rotWithShape="0">
              <a:srgbClr val="999999">
                <a:alpha val="50000"/>
              </a:srgbClr>
            </a:outerShdw>
          </a:effectLst>
        </p:spPr>
      </p:pic>
      <p:sp>
        <p:nvSpPr>
          <p:cNvPr id="119" name="Google Shape;119;p17"/>
          <p:cNvSpPr txBox="1"/>
          <p:nvPr/>
        </p:nvSpPr>
        <p:spPr>
          <a:xfrm>
            <a:off x="801600" y="2908650"/>
            <a:ext cx="3770400" cy="20619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000" b="1" u="sng">
                <a:solidFill>
                  <a:schemeClr val="dk1"/>
                </a:solidFill>
                <a:latin typeface="Comfortaa"/>
                <a:ea typeface="Comfortaa"/>
                <a:cs typeface="Comfortaa"/>
                <a:sym typeface="Comfortaa"/>
              </a:rPr>
              <a:t>Meetings</a:t>
            </a:r>
            <a:endParaRPr sz="1000" b="1" u="sng">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Host video- off</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Participant video- off</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Join Before Host- off </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Use Personal Meeting ID (PMI) when scheduling a meeting- on</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Use Personal Meeting ID (PMI) when starting an instant meeting- on</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Embed password in meeting link for one-click join- off </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Mute participants upon entry- on</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Upcoming meeting reminder- on</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Chat- off </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Play sound when participants join or leave- on (heard by host only)</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Feedback to Zoom- off</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Screen sharing- on (host only) </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Whiteboard- on </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Remote control- off </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Nonverbal feedback- on </a:t>
            </a:r>
            <a:endParaRPr sz="7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Show a “Join from your browser” link- on </a:t>
            </a:r>
            <a:endParaRPr sz="700">
              <a:solidFill>
                <a:schemeClr val="dk1"/>
              </a:solidFill>
              <a:latin typeface="Comfortaa"/>
              <a:ea typeface="Comfortaa"/>
              <a:cs typeface="Comfortaa"/>
              <a:sym typeface="Comfortaa"/>
            </a:endParaRPr>
          </a:p>
          <a:p>
            <a:pPr marL="0" lvl="0" indent="0" algn="l" rtl="0">
              <a:spcBef>
                <a:spcPts val="0"/>
              </a:spcBef>
              <a:spcAft>
                <a:spcPts val="0"/>
              </a:spcAft>
              <a:buNone/>
            </a:pPr>
            <a:endParaRPr sz="900"/>
          </a:p>
        </p:txBody>
      </p:sp>
      <p:sp>
        <p:nvSpPr>
          <p:cNvPr id="120" name="Google Shape;120;p17"/>
          <p:cNvSpPr txBox="1"/>
          <p:nvPr/>
        </p:nvSpPr>
        <p:spPr>
          <a:xfrm>
            <a:off x="4852150" y="4022275"/>
            <a:ext cx="3770400" cy="7368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chemeClr val="dk1"/>
                </a:solidFill>
                <a:latin typeface="Comfortaa"/>
                <a:ea typeface="Comfortaa"/>
                <a:cs typeface="Comfortaa"/>
                <a:sym typeface="Comfortaa"/>
              </a:rPr>
              <a:t>Telephone</a:t>
            </a:r>
            <a:endParaRPr sz="1000">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Mask phone number in the participant list- on (This needs to be turned off. If this setting is enabled students who join via phone may be disclosing their phone number to other participants.) </a:t>
            </a:r>
            <a:endParaRPr sz="1000" b="1" u="sng">
              <a:solidFill>
                <a:schemeClr val="dk1"/>
              </a:solidFill>
              <a:latin typeface="Comfortaa"/>
              <a:ea typeface="Comfortaa"/>
              <a:cs typeface="Comfortaa"/>
              <a:sym typeface="Comfortaa"/>
            </a:endParaRPr>
          </a:p>
          <a:p>
            <a:pPr marL="0" lvl="0" indent="0" algn="l" rtl="0">
              <a:spcBef>
                <a:spcPts val="0"/>
              </a:spcBef>
              <a:spcAft>
                <a:spcPts val="0"/>
              </a:spcAft>
              <a:buNone/>
            </a:pPr>
            <a:endParaRPr sz="900">
              <a:latin typeface="Comfortaa"/>
              <a:ea typeface="Comfortaa"/>
              <a:cs typeface="Comfortaa"/>
              <a:sym typeface="Comfortaa"/>
            </a:endParaRPr>
          </a:p>
        </p:txBody>
      </p:sp>
      <p:sp>
        <p:nvSpPr>
          <p:cNvPr id="121" name="Google Shape;121;p17"/>
          <p:cNvSpPr txBox="1"/>
          <p:nvPr/>
        </p:nvSpPr>
        <p:spPr>
          <a:xfrm>
            <a:off x="4852150" y="3025750"/>
            <a:ext cx="3770400" cy="736800"/>
          </a:xfrm>
          <a:prstGeom prst="rect">
            <a:avLst/>
          </a:prstGeom>
          <a:solidFill>
            <a:srgbClr val="D9D9D9"/>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u="sng">
                <a:solidFill>
                  <a:schemeClr val="dk1"/>
                </a:solidFill>
                <a:latin typeface="Comfortaa"/>
                <a:ea typeface="Comfortaa"/>
                <a:cs typeface="Comfortaa"/>
                <a:sym typeface="Comfortaa"/>
              </a:rPr>
              <a:t>Recording</a:t>
            </a:r>
            <a:endParaRPr sz="1000" b="1">
              <a:solidFill>
                <a:schemeClr val="dk1"/>
              </a:solidFill>
              <a:latin typeface="Comfortaa"/>
              <a:ea typeface="Comfortaa"/>
              <a:cs typeface="Comfortaa"/>
              <a:sym typeface="Comfortaa"/>
            </a:endParaRPr>
          </a:p>
          <a:p>
            <a:pPr marL="457200" lvl="0" indent="-273050" algn="l" rtl="0">
              <a:spcBef>
                <a:spcPts val="0"/>
              </a:spcBef>
              <a:spcAft>
                <a:spcPts val="0"/>
              </a:spcAft>
              <a:buClr>
                <a:schemeClr val="dk1"/>
              </a:buClr>
              <a:buSzPts val="700"/>
              <a:buFont typeface="Comfortaa"/>
              <a:buChar char="❏"/>
            </a:pPr>
            <a:r>
              <a:rPr lang="en" sz="700">
                <a:solidFill>
                  <a:schemeClr val="dk1"/>
                </a:solidFill>
                <a:latin typeface="Comfortaa"/>
                <a:ea typeface="Comfortaa"/>
                <a:cs typeface="Comfortaa"/>
                <a:sym typeface="Comfortaa"/>
              </a:rPr>
              <a:t>Local recording- off  (You can choose to enable it, but know that these files are large and will take up space on your laptop.) </a:t>
            </a:r>
            <a:endParaRPr sz="1200">
              <a:solidFill>
                <a:schemeClr val="dk2"/>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endParaRPr>
              <a:solidFill>
                <a:schemeClr val="dk2"/>
              </a:solidFill>
              <a:latin typeface="Comfortaa"/>
              <a:ea typeface="Comfortaa"/>
              <a:cs typeface="Comfortaa"/>
              <a:sym typeface="Comfortaa"/>
            </a:endParaRPr>
          </a:p>
          <a:p>
            <a:pPr marL="0" lvl="0" indent="0" algn="l" rtl="0">
              <a:spcBef>
                <a:spcPts val="0"/>
              </a:spcBef>
              <a:spcAft>
                <a:spcPts val="0"/>
              </a:spcAft>
              <a:buNone/>
            </a:pPr>
            <a:endParaRPr sz="1000" b="1" u="sng">
              <a:solidFill>
                <a:schemeClr val="dk1"/>
              </a:solidFill>
              <a:latin typeface="Comfortaa"/>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5"/>
        <p:cNvGrpSpPr/>
        <p:nvPr/>
      </p:nvGrpSpPr>
      <p:grpSpPr>
        <a:xfrm>
          <a:off x="0" y="0"/>
          <a:ext cx="0" cy="0"/>
          <a:chOff x="0" y="0"/>
          <a:chExt cx="0" cy="0"/>
        </a:xfrm>
      </p:grpSpPr>
      <p:sp>
        <p:nvSpPr>
          <p:cNvPr id="126" name="Google Shape;126;p18"/>
          <p:cNvSpPr txBox="1"/>
          <p:nvPr/>
        </p:nvSpPr>
        <p:spPr>
          <a:xfrm>
            <a:off x="4600" y="13325"/>
            <a:ext cx="9135000" cy="1752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18"/>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
          <p:cNvSpPr txBox="1">
            <a:spLocks noGrp="1"/>
          </p:cNvSpPr>
          <p:nvPr>
            <p:ph type="title"/>
          </p:nvPr>
        </p:nvSpPr>
        <p:spPr>
          <a:xfrm>
            <a:off x="311700" y="280825"/>
            <a:ext cx="71964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edgwick Ave"/>
                <a:ea typeface="Sedgwick Ave"/>
                <a:cs typeface="Sedgwick Ave"/>
                <a:sym typeface="Sedgwick Ave"/>
              </a:rPr>
              <a:t>Schedule a Meeting</a:t>
            </a:r>
            <a:endParaRPr sz="2400" u="sng">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Task Card #3</a:t>
            </a:r>
            <a:endParaRPr sz="2400">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      Goal:</a:t>
            </a:r>
            <a:r>
              <a:rPr lang="en" sz="1800">
                <a:latin typeface="Comfortaa"/>
                <a:ea typeface="Comfortaa"/>
                <a:cs typeface="Comfortaa"/>
                <a:sym typeface="Comfortaa"/>
              </a:rPr>
              <a:t> </a:t>
            </a:r>
            <a:endParaRPr sz="1800">
              <a:latin typeface="Comfortaa"/>
              <a:ea typeface="Comfortaa"/>
              <a:cs typeface="Comfortaa"/>
              <a:sym typeface="Comfortaa"/>
            </a:endParaRPr>
          </a:p>
        </p:txBody>
      </p:sp>
      <p:sp>
        <p:nvSpPr>
          <p:cNvPr id="129" name="Google Shape;129;p18"/>
          <p:cNvSpPr txBox="1">
            <a:spLocks noGrp="1"/>
          </p:cNvSpPr>
          <p:nvPr>
            <p:ph type="body" idx="1"/>
          </p:nvPr>
        </p:nvSpPr>
        <p:spPr>
          <a:xfrm>
            <a:off x="311700" y="1786150"/>
            <a:ext cx="5168100" cy="29739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In the navigation menu select “Meetings.”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Select “Schedule a New Meeting”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Title the meeting “Team Meeting.”</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Schedule the meeting for today at 12:30 p.m. and make it last 30 minutes.</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Make the meeting recur every Monday for the next four weeks.</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Ensure that the video feed for hosts and participants are off when entering the meeting.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Disable attendees from joining the meeting before the host.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Turn off the participant’s microphone so you don’t hear them until they want to be heard.</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Save your meeting. </a:t>
            </a:r>
            <a:endParaRPr sz="1400">
              <a:latin typeface="Comfortaa"/>
              <a:ea typeface="Comfortaa"/>
              <a:cs typeface="Comfortaa"/>
              <a:sym typeface="Comfortaa"/>
            </a:endParaRPr>
          </a:p>
          <a:p>
            <a:pPr marL="0" lvl="0" indent="0" algn="l" rtl="0">
              <a:lnSpc>
                <a:spcPct val="100000"/>
              </a:lnSpc>
              <a:spcBef>
                <a:spcPts val="0"/>
              </a:spcBef>
              <a:spcAft>
                <a:spcPts val="0"/>
              </a:spcAft>
              <a:buNone/>
            </a:pPr>
            <a:endParaRPr sz="1200">
              <a:latin typeface="Comfortaa"/>
              <a:ea typeface="Comfortaa"/>
              <a:cs typeface="Comfortaa"/>
              <a:sym typeface="Comfortaa"/>
            </a:endParaRPr>
          </a:p>
        </p:txBody>
      </p:sp>
      <p:pic>
        <p:nvPicPr>
          <p:cNvPr id="130" name="Google Shape;130;p18"/>
          <p:cNvPicPr preferRelativeResize="0"/>
          <p:nvPr/>
        </p:nvPicPr>
        <p:blipFill>
          <a:blip r:embed="rId3">
            <a:alphaModFix/>
          </a:blip>
          <a:stretch>
            <a:fillRect/>
          </a:stretch>
        </p:blipFill>
        <p:spPr>
          <a:xfrm>
            <a:off x="431775" y="1112101"/>
            <a:ext cx="394351" cy="388426"/>
          </a:xfrm>
          <a:prstGeom prst="rect">
            <a:avLst/>
          </a:prstGeom>
          <a:noFill/>
          <a:ln>
            <a:noFill/>
          </a:ln>
        </p:spPr>
      </p:pic>
      <p:sp>
        <p:nvSpPr>
          <p:cNvPr id="131" name="Google Shape;131;p18"/>
          <p:cNvSpPr txBox="1"/>
          <p:nvPr/>
        </p:nvSpPr>
        <p:spPr>
          <a:xfrm>
            <a:off x="1692100" y="1051200"/>
            <a:ext cx="56703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fortaa"/>
                <a:ea typeface="Comfortaa"/>
                <a:cs typeface="Comfortaa"/>
                <a:sym typeface="Comfortaa"/>
              </a:rPr>
              <a:t>Practice scheduling a meeting.</a:t>
            </a:r>
            <a:endParaRPr/>
          </a:p>
        </p:txBody>
      </p:sp>
      <p:pic>
        <p:nvPicPr>
          <p:cNvPr id="132" name="Google Shape;132;p18"/>
          <p:cNvPicPr preferRelativeResize="0"/>
          <p:nvPr/>
        </p:nvPicPr>
        <p:blipFill>
          <a:blip r:embed="rId4">
            <a:alphaModFix/>
          </a:blip>
          <a:stretch>
            <a:fillRect/>
          </a:stretch>
        </p:blipFill>
        <p:spPr>
          <a:xfrm>
            <a:off x="6024025" y="1785725"/>
            <a:ext cx="1924050" cy="504825"/>
          </a:xfrm>
          <a:prstGeom prst="rect">
            <a:avLst/>
          </a:prstGeom>
          <a:noFill/>
          <a:ln>
            <a:noFill/>
          </a:ln>
        </p:spPr>
      </p:pic>
      <p:pic>
        <p:nvPicPr>
          <p:cNvPr id="133" name="Google Shape;133;p18"/>
          <p:cNvPicPr preferRelativeResize="0"/>
          <p:nvPr/>
        </p:nvPicPr>
        <p:blipFill>
          <a:blip r:embed="rId5">
            <a:alphaModFix/>
          </a:blip>
          <a:stretch>
            <a:fillRect/>
          </a:stretch>
        </p:blipFill>
        <p:spPr>
          <a:xfrm>
            <a:off x="5600775" y="2310675"/>
            <a:ext cx="3137650" cy="2701650"/>
          </a:xfrm>
          <a:prstGeom prst="rect">
            <a:avLst/>
          </a:prstGeom>
          <a:noFill/>
          <a:ln>
            <a:noFill/>
          </a:ln>
        </p:spPr>
      </p:pic>
      <p:pic>
        <p:nvPicPr>
          <p:cNvPr id="134" name="Google Shape;134;p18"/>
          <p:cNvPicPr preferRelativeResize="0"/>
          <p:nvPr/>
        </p:nvPicPr>
        <p:blipFill>
          <a:blip r:embed="rId6">
            <a:alphaModFix/>
          </a:blip>
          <a:stretch>
            <a:fillRect/>
          </a:stretch>
        </p:blipFill>
        <p:spPr>
          <a:xfrm>
            <a:off x="7115725" y="200850"/>
            <a:ext cx="1377250" cy="1377250"/>
          </a:xfrm>
          <a:prstGeom prst="rect">
            <a:avLst/>
          </a:prstGeom>
          <a:noFill/>
          <a:ln>
            <a:noFill/>
          </a:ln>
          <a:effectLst>
            <a:outerShdw blurRad="57150" dist="19050" dir="5400000" algn="bl" rotWithShape="0">
              <a:srgbClr val="999999">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8"/>
        <p:cNvGrpSpPr/>
        <p:nvPr/>
      </p:nvGrpSpPr>
      <p:grpSpPr>
        <a:xfrm>
          <a:off x="0" y="0"/>
          <a:ext cx="0" cy="0"/>
          <a:chOff x="0" y="0"/>
          <a:chExt cx="0" cy="0"/>
        </a:xfrm>
      </p:grpSpPr>
      <p:sp>
        <p:nvSpPr>
          <p:cNvPr id="139" name="Google Shape;139;p19"/>
          <p:cNvSpPr txBox="1"/>
          <p:nvPr/>
        </p:nvSpPr>
        <p:spPr>
          <a:xfrm>
            <a:off x="4600" y="13325"/>
            <a:ext cx="9135000" cy="1752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0" name="Google Shape;140;p19"/>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9"/>
          <p:cNvSpPr txBox="1">
            <a:spLocks noGrp="1"/>
          </p:cNvSpPr>
          <p:nvPr>
            <p:ph type="title"/>
          </p:nvPr>
        </p:nvSpPr>
        <p:spPr>
          <a:xfrm>
            <a:off x="311700" y="280825"/>
            <a:ext cx="71964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edgwick Ave"/>
                <a:ea typeface="Sedgwick Ave"/>
                <a:cs typeface="Sedgwick Ave"/>
                <a:sym typeface="Sedgwick Ave"/>
              </a:rPr>
              <a:t>Share Your Meeting with Others</a:t>
            </a:r>
            <a:endParaRPr sz="2400" u="sng">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Task Card #4</a:t>
            </a:r>
            <a:endParaRPr sz="2400">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      Goal:</a:t>
            </a:r>
            <a:r>
              <a:rPr lang="en" sz="1800">
                <a:latin typeface="Comfortaa"/>
                <a:ea typeface="Comfortaa"/>
                <a:cs typeface="Comfortaa"/>
                <a:sym typeface="Comfortaa"/>
              </a:rPr>
              <a:t> </a:t>
            </a:r>
            <a:endParaRPr sz="1800">
              <a:latin typeface="Comfortaa"/>
              <a:ea typeface="Comfortaa"/>
              <a:cs typeface="Comfortaa"/>
              <a:sym typeface="Comfortaa"/>
            </a:endParaRPr>
          </a:p>
        </p:txBody>
      </p:sp>
      <p:sp>
        <p:nvSpPr>
          <p:cNvPr id="142" name="Google Shape;142;p19"/>
          <p:cNvSpPr txBox="1">
            <a:spLocks noGrp="1"/>
          </p:cNvSpPr>
          <p:nvPr>
            <p:ph type="body" idx="1"/>
          </p:nvPr>
        </p:nvSpPr>
        <p:spPr>
          <a:xfrm>
            <a:off x="311700" y="1786150"/>
            <a:ext cx="6264900" cy="29739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Now that you’ve created a meeting you need to invite attendees. Navigate to “Meetings” in the navigation menu.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Find the meeting you created. Click on the hyperlinked title.</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In the row titled “Join URL” click on the “Copy the Invitation button.</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A pre-populated message will appear. Click the blue button titled “Copy Meeting Invitation.”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Navigate to your email. Compose an email in Outlook.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Paste the message.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Edit the message to only include the topic, time/date, join meeting link, and meeting ID. (The other information is for international calls and can be deleted.)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Add any attendees that are invited to be a part of the meeting. </a:t>
            </a:r>
            <a:endParaRPr sz="1400">
              <a:latin typeface="Comfortaa"/>
              <a:ea typeface="Comfortaa"/>
              <a:cs typeface="Comfortaa"/>
              <a:sym typeface="Comfortaa"/>
            </a:endParaRPr>
          </a:p>
        </p:txBody>
      </p:sp>
      <p:pic>
        <p:nvPicPr>
          <p:cNvPr id="143" name="Google Shape;143;p19"/>
          <p:cNvPicPr preferRelativeResize="0"/>
          <p:nvPr/>
        </p:nvPicPr>
        <p:blipFill>
          <a:blip r:embed="rId3">
            <a:alphaModFix/>
          </a:blip>
          <a:stretch>
            <a:fillRect/>
          </a:stretch>
        </p:blipFill>
        <p:spPr>
          <a:xfrm>
            <a:off x="431775" y="1112101"/>
            <a:ext cx="394351" cy="388426"/>
          </a:xfrm>
          <a:prstGeom prst="rect">
            <a:avLst/>
          </a:prstGeom>
          <a:noFill/>
          <a:ln>
            <a:noFill/>
          </a:ln>
        </p:spPr>
      </p:pic>
      <p:sp>
        <p:nvSpPr>
          <p:cNvPr id="144" name="Google Shape;144;p19"/>
          <p:cNvSpPr txBox="1"/>
          <p:nvPr/>
        </p:nvSpPr>
        <p:spPr>
          <a:xfrm>
            <a:off x="1692100" y="1051200"/>
            <a:ext cx="56703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fortaa"/>
                <a:ea typeface="Comfortaa"/>
                <a:cs typeface="Comfortaa"/>
                <a:sym typeface="Comfortaa"/>
              </a:rPr>
              <a:t>Practice inviting at least one person to a meeting.</a:t>
            </a:r>
            <a:endParaRPr/>
          </a:p>
        </p:txBody>
      </p:sp>
      <p:pic>
        <p:nvPicPr>
          <p:cNvPr id="145" name="Google Shape;145;p19"/>
          <p:cNvPicPr preferRelativeResize="0"/>
          <p:nvPr/>
        </p:nvPicPr>
        <p:blipFill>
          <a:blip r:embed="rId4">
            <a:alphaModFix/>
          </a:blip>
          <a:stretch>
            <a:fillRect/>
          </a:stretch>
        </p:blipFill>
        <p:spPr>
          <a:xfrm>
            <a:off x="7316825" y="184450"/>
            <a:ext cx="1410050" cy="1410050"/>
          </a:xfrm>
          <a:prstGeom prst="rect">
            <a:avLst/>
          </a:prstGeom>
          <a:noFill/>
          <a:ln>
            <a:noFill/>
          </a:ln>
          <a:effectLst>
            <a:outerShdw blurRad="57150" dist="19050" dir="5400000" algn="bl" rotWithShape="0">
              <a:srgbClr val="999999">
                <a:alpha val="50000"/>
              </a:srgbClr>
            </a:outerShdw>
          </a:effectLst>
        </p:spPr>
      </p:pic>
      <p:pic>
        <p:nvPicPr>
          <p:cNvPr id="146" name="Google Shape;146;p19"/>
          <p:cNvPicPr preferRelativeResize="0"/>
          <p:nvPr/>
        </p:nvPicPr>
        <p:blipFill>
          <a:blip r:embed="rId5">
            <a:alphaModFix/>
          </a:blip>
          <a:stretch>
            <a:fillRect/>
          </a:stretch>
        </p:blipFill>
        <p:spPr>
          <a:xfrm>
            <a:off x="6806175" y="2230833"/>
            <a:ext cx="1527475" cy="442900"/>
          </a:xfrm>
          <a:prstGeom prst="rect">
            <a:avLst/>
          </a:prstGeom>
          <a:noFill/>
          <a:ln>
            <a:noFill/>
          </a:ln>
        </p:spPr>
      </p:pic>
      <p:pic>
        <p:nvPicPr>
          <p:cNvPr id="147" name="Google Shape;147;p19"/>
          <p:cNvPicPr preferRelativeResize="0"/>
          <p:nvPr/>
        </p:nvPicPr>
        <p:blipFill>
          <a:blip r:embed="rId6">
            <a:alphaModFix/>
          </a:blip>
          <a:stretch>
            <a:fillRect/>
          </a:stretch>
        </p:blipFill>
        <p:spPr>
          <a:xfrm>
            <a:off x="6576600" y="2803750"/>
            <a:ext cx="2226750" cy="2172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1"/>
        <p:cNvGrpSpPr/>
        <p:nvPr/>
      </p:nvGrpSpPr>
      <p:grpSpPr>
        <a:xfrm>
          <a:off x="0" y="0"/>
          <a:ext cx="0" cy="0"/>
          <a:chOff x="0" y="0"/>
          <a:chExt cx="0" cy="0"/>
        </a:xfrm>
      </p:grpSpPr>
      <p:sp>
        <p:nvSpPr>
          <p:cNvPr id="152" name="Google Shape;152;p20"/>
          <p:cNvSpPr txBox="1"/>
          <p:nvPr/>
        </p:nvSpPr>
        <p:spPr>
          <a:xfrm>
            <a:off x="4600" y="13325"/>
            <a:ext cx="9135000" cy="1752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0"/>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0"/>
          <p:cNvSpPr txBox="1">
            <a:spLocks noGrp="1"/>
          </p:cNvSpPr>
          <p:nvPr>
            <p:ph type="title"/>
          </p:nvPr>
        </p:nvSpPr>
        <p:spPr>
          <a:xfrm>
            <a:off x="311700" y="280825"/>
            <a:ext cx="71964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edgwick Ave"/>
                <a:ea typeface="Sedgwick Ave"/>
                <a:cs typeface="Sedgwick Ave"/>
                <a:sym typeface="Sedgwick Ave"/>
              </a:rPr>
              <a:t>Hosting: Starting a Meeting</a:t>
            </a:r>
            <a:endParaRPr sz="2400" u="sng">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Task Card #5</a:t>
            </a:r>
            <a:endParaRPr sz="2400">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      Goal:</a:t>
            </a:r>
            <a:r>
              <a:rPr lang="en" sz="1800">
                <a:latin typeface="Comfortaa"/>
                <a:ea typeface="Comfortaa"/>
                <a:cs typeface="Comfortaa"/>
                <a:sym typeface="Comfortaa"/>
              </a:rPr>
              <a:t> </a:t>
            </a:r>
            <a:endParaRPr sz="1800">
              <a:latin typeface="Comfortaa"/>
              <a:ea typeface="Comfortaa"/>
              <a:cs typeface="Comfortaa"/>
              <a:sym typeface="Comfortaa"/>
            </a:endParaRPr>
          </a:p>
        </p:txBody>
      </p:sp>
      <p:sp>
        <p:nvSpPr>
          <p:cNvPr id="155" name="Google Shape;155;p20"/>
          <p:cNvSpPr txBox="1">
            <a:spLocks noGrp="1"/>
          </p:cNvSpPr>
          <p:nvPr>
            <p:ph type="body" idx="1"/>
          </p:nvPr>
        </p:nvSpPr>
        <p:spPr>
          <a:xfrm>
            <a:off x="311700" y="1786150"/>
            <a:ext cx="5087100" cy="29739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Click on the “Meetings” tab in the navigation toolbar.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Find the meeting you created and click “Start.”</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Several pop ups will appear on your desktop. Click “Join with Computer Audio on the top pop up.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Test your microphone by clicking on the up arrow next to the microphone and selecting “Test Speaker &amp; Microphone.”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Say “Hello” laud enough to see the microphone light up green. (Make sure the microphones two dots) on the left side of your computer are unobstructed.) Make sure your webcam is on (green light at the top of your screen.) </a:t>
            </a:r>
            <a:endParaRPr sz="1400">
              <a:latin typeface="Comfortaa"/>
              <a:ea typeface="Comfortaa"/>
              <a:cs typeface="Comfortaa"/>
              <a:sym typeface="Comfortaa"/>
            </a:endParaRPr>
          </a:p>
        </p:txBody>
      </p:sp>
      <p:pic>
        <p:nvPicPr>
          <p:cNvPr id="156" name="Google Shape;156;p20"/>
          <p:cNvPicPr preferRelativeResize="0"/>
          <p:nvPr/>
        </p:nvPicPr>
        <p:blipFill>
          <a:blip r:embed="rId3">
            <a:alphaModFix/>
          </a:blip>
          <a:stretch>
            <a:fillRect/>
          </a:stretch>
        </p:blipFill>
        <p:spPr>
          <a:xfrm>
            <a:off x="431775" y="1112101"/>
            <a:ext cx="394351" cy="388426"/>
          </a:xfrm>
          <a:prstGeom prst="rect">
            <a:avLst/>
          </a:prstGeom>
          <a:noFill/>
          <a:ln>
            <a:noFill/>
          </a:ln>
        </p:spPr>
      </p:pic>
      <p:sp>
        <p:nvSpPr>
          <p:cNvPr id="157" name="Google Shape;157;p20"/>
          <p:cNvSpPr txBox="1"/>
          <p:nvPr/>
        </p:nvSpPr>
        <p:spPr>
          <a:xfrm>
            <a:off x="1692100" y="1051200"/>
            <a:ext cx="56703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fortaa"/>
                <a:ea typeface="Comfortaa"/>
                <a:cs typeface="Comfortaa"/>
                <a:sym typeface="Comfortaa"/>
              </a:rPr>
              <a:t>Make sure your microphone and webcam work. </a:t>
            </a:r>
            <a:endParaRPr/>
          </a:p>
        </p:txBody>
      </p:sp>
      <p:pic>
        <p:nvPicPr>
          <p:cNvPr id="158" name="Google Shape;158;p20"/>
          <p:cNvPicPr preferRelativeResize="0"/>
          <p:nvPr/>
        </p:nvPicPr>
        <p:blipFill>
          <a:blip r:embed="rId4">
            <a:alphaModFix/>
          </a:blip>
          <a:stretch>
            <a:fillRect/>
          </a:stretch>
        </p:blipFill>
        <p:spPr>
          <a:xfrm>
            <a:off x="7226800" y="232850"/>
            <a:ext cx="1313250" cy="1313250"/>
          </a:xfrm>
          <a:prstGeom prst="rect">
            <a:avLst/>
          </a:prstGeom>
          <a:noFill/>
          <a:ln>
            <a:noFill/>
          </a:ln>
          <a:effectLst>
            <a:outerShdw blurRad="57150" dist="19050" dir="5400000" algn="bl" rotWithShape="0">
              <a:srgbClr val="999999">
                <a:alpha val="50000"/>
              </a:srgbClr>
            </a:outerShdw>
          </a:effectLst>
        </p:spPr>
      </p:pic>
      <p:pic>
        <p:nvPicPr>
          <p:cNvPr id="159" name="Google Shape;159;p20"/>
          <p:cNvPicPr preferRelativeResize="0"/>
          <p:nvPr/>
        </p:nvPicPr>
        <p:blipFill>
          <a:blip r:embed="rId5">
            <a:alphaModFix/>
          </a:blip>
          <a:stretch>
            <a:fillRect/>
          </a:stretch>
        </p:blipFill>
        <p:spPr>
          <a:xfrm>
            <a:off x="6679250" y="2046750"/>
            <a:ext cx="1276350" cy="400050"/>
          </a:xfrm>
          <a:prstGeom prst="rect">
            <a:avLst/>
          </a:prstGeom>
          <a:noFill/>
          <a:ln>
            <a:noFill/>
          </a:ln>
        </p:spPr>
      </p:pic>
      <p:pic>
        <p:nvPicPr>
          <p:cNvPr id="160" name="Google Shape;160;p20"/>
          <p:cNvPicPr preferRelativeResize="0"/>
          <p:nvPr/>
        </p:nvPicPr>
        <p:blipFill>
          <a:blip r:embed="rId6">
            <a:alphaModFix/>
          </a:blip>
          <a:stretch>
            <a:fillRect/>
          </a:stretch>
        </p:blipFill>
        <p:spPr>
          <a:xfrm>
            <a:off x="5483949" y="2571750"/>
            <a:ext cx="3056100" cy="483950"/>
          </a:xfrm>
          <a:prstGeom prst="rect">
            <a:avLst/>
          </a:prstGeom>
          <a:noFill/>
          <a:ln>
            <a:noFill/>
          </a:ln>
        </p:spPr>
      </p:pic>
      <p:pic>
        <p:nvPicPr>
          <p:cNvPr id="161" name="Google Shape;161;p20"/>
          <p:cNvPicPr preferRelativeResize="0"/>
          <p:nvPr/>
        </p:nvPicPr>
        <p:blipFill>
          <a:blip r:embed="rId7">
            <a:alphaModFix/>
          </a:blip>
          <a:stretch>
            <a:fillRect/>
          </a:stretch>
        </p:blipFill>
        <p:spPr>
          <a:xfrm>
            <a:off x="6033225" y="3055700"/>
            <a:ext cx="2186425" cy="1930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65"/>
        <p:cNvGrpSpPr/>
        <p:nvPr/>
      </p:nvGrpSpPr>
      <p:grpSpPr>
        <a:xfrm>
          <a:off x="0" y="0"/>
          <a:ext cx="0" cy="0"/>
          <a:chOff x="0" y="0"/>
          <a:chExt cx="0" cy="0"/>
        </a:xfrm>
      </p:grpSpPr>
      <p:sp>
        <p:nvSpPr>
          <p:cNvPr id="166" name="Google Shape;166;p21"/>
          <p:cNvSpPr txBox="1"/>
          <p:nvPr/>
        </p:nvSpPr>
        <p:spPr>
          <a:xfrm>
            <a:off x="4600" y="13325"/>
            <a:ext cx="9135000" cy="17523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1"/>
          <p:cNvSpPr txBox="1"/>
          <p:nvPr/>
        </p:nvSpPr>
        <p:spPr>
          <a:xfrm>
            <a:off x="4500" y="-12"/>
            <a:ext cx="9135000" cy="51435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21"/>
          <p:cNvSpPr txBox="1">
            <a:spLocks noGrp="1"/>
          </p:cNvSpPr>
          <p:nvPr>
            <p:ph type="title"/>
          </p:nvPr>
        </p:nvSpPr>
        <p:spPr>
          <a:xfrm>
            <a:off x="311700" y="280825"/>
            <a:ext cx="7196400" cy="73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edgwick Ave"/>
                <a:ea typeface="Sedgwick Ave"/>
                <a:cs typeface="Sedgwick Ave"/>
                <a:sym typeface="Sedgwick Ave"/>
              </a:rPr>
              <a:t>Hosting: Built in Tools</a:t>
            </a:r>
            <a:endParaRPr sz="2400" u="sng">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Task Card #6</a:t>
            </a:r>
            <a:endParaRPr sz="2400">
              <a:latin typeface="Sedgwick Ave"/>
              <a:ea typeface="Sedgwick Ave"/>
              <a:cs typeface="Sedgwick Ave"/>
              <a:sym typeface="Sedgwick Ave"/>
            </a:endParaRPr>
          </a:p>
          <a:p>
            <a:pPr marL="0" lvl="0" indent="0" algn="l" rtl="0">
              <a:spcBef>
                <a:spcPts val="0"/>
              </a:spcBef>
              <a:spcAft>
                <a:spcPts val="0"/>
              </a:spcAft>
              <a:buNone/>
            </a:pPr>
            <a:r>
              <a:rPr lang="en" sz="2400">
                <a:latin typeface="Sedgwick Ave"/>
                <a:ea typeface="Sedgwick Ave"/>
                <a:cs typeface="Sedgwick Ave"/>
                <a:sym typeface="Sedgwick Ave"/>
              </a:rPr>
              <a:t>      Goal:</a:t>
            </a:r>
            <a:r>
              <a:rPr lang="en" sz="1800">
                <a:latin typeface="Comfortaa"/>
                <a:ea typeface="Comfortaa"/>
                <a:cs typeface="Comfortaa"/>
                <a:sym typeface="Comfortaa"/>
              </a:rPr>
              <a:t> </a:t>
            </a:r>
            <a:endParaRPr sz="1800">
              <a:latin typeface="Comfortaa"/>
              <a:ea typeface="Comfortaa"/>
              <a:cs typeface="Comfortaa"/>
              <a:sym typeface="Comfortaa"/>
            </a:endParaRPr>
          </a:p>
        </p:txBody>
      </p:sp>
      <p:sp>
        <p:nvSpPr>
          <p:cNvPr id="169" name="Google Shape;169;p21"/>
          <p:cNvSpPr txBox="1">
            <a:spLocks noGrp="1"/>
          </p:cNvSpPr>
          <p:nvPr>
            <p:ph type="body" idx="1"/>
          </p:nvPr>
        </p:nvSpPr>
        <p:spPr>
          <a:xfrm>
            <a:off x="311700" y="1786150"/>
            <a:ext cx="8574600" cy="29739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During a live meeting the following tools are helpful to use. </a:t>
            </a:r>
            <a:endParaRPr sz="1400">
              <a:latin typeface="Comfortaa"/>
              <a:ea typeface="Comfortaa"/>
              <a:cs typeface="Comfortaa"/>
              <a:sym typeface="Comfortaa"/>
            </a:endParaRPr>
          </a:p>
          <a:p>
            <a:pPr marL="457200" lvl="0" indent="-317500" algn="l" rtl="0">
              <a:lnSpc>
                <a:spcPct val="100000"/>
              </a:lnSpc>
              <a:spcBef>
                <a:spcPts val="0"/>
              </a:spcBef>
              <a:spcAft>
                <a:spcPts val="0"/>
              </a:spcAft>
              <a:buSzPts val="1400"/>
              <a:buFont typeface="Comfortaa"/>
              <a:buChar char="❏"/>
            </a:pPr>
            <a:r>
              <a:rPr lang="en" sz="1400">
                <a:latin typeface="Comfortaa"/>
                <a:ea typeface="Comfortaa"/>
                <a:cs typeface="Comfortaa"/>
                <a:sym typeface="Comfortaa"/>
              </a:rPr>
              <a:t>Scavenger Hunt: In your live meeting find and/or complete the following actions: </a:t>
            </a:r>
            <a:endParaRPr sz="1400">
              <a:latin typeface="Comfortaa"/>
              <a:ea typeface="Comfortaa"/>
              <a:cs typeface="Comfortaa"/>
              <a:sym typeface="Comfortaa"/>
            </a:endParaRPr>
          </a:p>
        </p:txBody>
      </p:sp>
      <p:pic>
        <p:nvPicPr>
          <p:cNvPr id="170" name="Google Shape;170;p21"/>
          <p:cNvPicPr preferRelativeResize="0"/>
          <p:nvPr/>
        </p:nvPicPr>
        <p:blipFill>
          <a:blip r:embed="rId3">
            <a:alphaModFix/>
          </a:blip>
          <a:stretch>
            <a:fillRect/>
          </a:stretch>
        </p:blipFill>
        <p:spPr>
          <a:xfrm>
            <a:off x="431775" y="1112101"/>
            <a:ext cx="394351" cy="388426"/>
          </a:xfrm>
          <a:prstGeom prst="rect">
            <a:avLst/>
          </a:prstGeom>
          <a:noFill/>
          <a:ln>
            <a:noFill/>
          </a:ln>
        </p:spPr>
      </p:pic>
      <p:sp>
        <p:nvSpPr>
          <p:cNvPr id="171" name="Google Shape;171;p21"/>
          <p:cNvSpPr txBox="1"/>
          <p:nvPr/>
        </p:nvSpPr>
        <p:spPr>
          <a:xfrm>
            <a:off x="1692100" y="1051200"/>
            <a:ext cx="5670300" cy="54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fortaa"/>
                <a:ea typeface="Comfortaa"/>
                <a:cs typeface="Comfortaa"/>
                <a:sym typeface="Comfortaa"/>
              </a:rPr>
              <a:t>Identify tools that can help you host a meeting.</a:t>
            </a:r>
            <a:endParaRPr/>
          </a:p>
        </p:txBody>
      </p:sp>
      <p:pic>
        <p:nvPicPr>
          <p:cNvPr id="172" name="Google Shape;172;p21"/>
          <p:cNvPicPr preferRelativeResize="0"/>
          <p:nvPr/>
        </p:nvPicPr>
        <p:blipFill>
          <a:blip r:embed="rId4">
            <a:alphaModFix/>
          </a:blip>
          <a:stretch>
            <a:fillRect/>
          </a:stretch>
        </p:blipFill>
        <p:spPr>
          <a:xfrm>
            <a:off x="7234275" y="238475"/>
            <a:ext cx="1302000" cy="1302000"/>
          </a:xfrm>
          <a:prstGeom prst="rect">
            <a:avLst/>
          </a:prstGeom>
          <a:noFill/>
          <a:ln>
            <a:noFill/>
          </a:ln>
          <a:effectLst>
            <a:outerShdw blurRad="57150" dist="19050" dir="5400000" algn="bl" rotWithShape="0">
              <a:srgbClr val="999999">
                <a:alpha val="50000"/>
              </a:srgbClr>
            </a:outerShdw>
          </a:effectLst>
        </p:spPr>
      </p:pic>
      <p:graphicFrame>
        <p:nvGraphicFramePr>
          <p:cNvPr id="173" name="Google Shape;173;p21"/>
          <p:cNvGraphicFramePr/>
          <p:nvPr/>
        </p:nvGraphicFramePr>
        <p:xfrm>
          <a:off x="907750" y="2493325"/>
          <a:ext cx="7239000" cy="2468790"/>
        </p:xfrm>
        <a:graphic>
          <a:graphicData uri="http://schemas.openxmlformats.org/drawingml/2006/table">
            <a:tbl>
              <a:tblPr>
                <a:noFill/>
                <a:tableStyleId>{CE6AB292-183C-47BA-BE51-C80AE868D5E8}</a:tableStyleId>
              </a:tblPr>
              <a:tblGrid>
                <a:gridCol w="2431675">
                  <a:extLst>
                    <a:ext uri="{9D8B030D-6E8A-4147-A177-3AD203B41FA5}">
                      <a16:colId xmlns:a16="http://schemas.microsoft.com/office/drawing/2014/main" val="20000"/>
                    </a:ext>
                  </a:extLst>
                </a:gridCol>
                <a:gridCol w="4807325">
                  <a:extLst>
                    <a:ext uri="{9D8B030D-6E8A-4147-A177-3AD203B41FA5}">
                      <a16:colId xmlns:a16="http://schemas.microsoft.com/office/drawing/2014/main" val="20001"/>
                    </a:ext>
                  </a:extLst>
                </a:gridCol>
              </a:tblGrid>
              <a:tr h="381000">
                <a:tc>
                  <a:txBody>
                    <a:bodyPr/>
                    <a:lstStyle/>
                    <a:p>
                      <a:pPr marL="0" lvl="0" indent="0" algn="ctr" rtl="0">
                        <a:spcBef>
                          <a:spcPts val="0"/>
                        </a:spcBef>
                        <a:spcAft>
                          <a:spcPts val="0"/>
                        </a:spcAft>
                        <a:buNone/>
                      </a:pPr>
                      <a:r>
                        <a:rPr lang="en">
                          <a:latin typeface="Comfortaa"/>
                          <a:ea typeface="Comfortaa"/>
                          <a:cs typeface="Comfortaa"/>
                          <a:sym typeface="Comfortaa"/>
                        </a:rPr>
                        <a:t>Tool</a:t>
                      </a:r>
                      <a:endParaRPr>
                        <a:latin typeface="Comfortaa"/>
                        <a:ea typeface="Comfortaa"/>
                        <a:cs typeface="Comfortaa"/>
                        <a:sym typeface="Comfortaa"/>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a:latin typeface="Comfortaa"/>
                          <a:ea typeface="Comfortaa"/>
                          <a:cs typeface="Comfortaa"/>
                          <a:sym typeface="Comfortaa"/>
                        </a:rPr>
                        <a:t>Allows you to...</a:t>
                      </a:r>
                      <a:endParaRPr>
                        <a:latin typeface="Comfortaa"/>
                        <a:ea typeface="Comfortaa"/>
                        <a:cs typeface="Comfortaa"/>
                        <a:sym typeface="Comfortaa"/>
                      </a:endParaRPr>
                    </a:p>
                  </a:txBody>
                  <a:tcPr marL="91425" marR="91425" marT="91425" marB="91425">
                    <a:lnL w="9525" cap="flat" cmpd="sng">
                      <a:solidFill>
                        <a:srgbClr val="999999"/>
                      </a:solidFill>
                      <a:prstDash val="solid"/>
                      <a:round/>
                      <a:headEnd type="none" w="sm" len="sm"/>
                      <a:tailEnd type="none" w="sm" len="sm"/>
                    </a:lnL>
                    <a:lnR w="9525" cap="flat" cmpd="sng">
                      <a:solidFill>
                        <a:srgbClr val="999999"/>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solidFill>
                            <a:schemeClr val="dk2"/>
                          </a:solidFill>
                          <a:latin typeface="Comfortaa"/>
                          <a:ea typeface="Comfortaa"/>
                          <a:cs typeface="Comfortaa"/>
                          <a:sym typeface="Comfortaa"/>
                        </a:rPr>
                        <a:t>Manage Participants</a:t>
                      </a:r>
                      <a:endParaRPr>
                        <a:solidFill>
                          <a:schemeClr val="dk2"/>
                        </a:solidFill>
                        <a:latin typeface="Comfortaa"/>
                        <a:ea typeface="Comfortaa"/>
                        <a:cs typeface="Comfortaa"/>
                        <a:sym typeface="Comfortaa"/>
                      </a:endParaRPr>
                    </a:p>
                  </a:txBody>
                  <a:tcPr marL="91425" marR="91425" marT="91425" marB="91425">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457200" lvl="0" indent="-317500" algn="l" rtl="0">
                        <a:spcBef>
                          <a:spcPts val="0"/>
                        </a:spcBef>
                        <a:spcAft>
                          <a:spcPts val="0"/>
                        </a:spcAft>
                        <a:buClr>
                          <a:schemeClr val="dk2"/>
                        </a:buClr>
                        <a:buSzPts val="1400"/>
                        <a:buFont typeface="Comfortaa"/>
                        <a:buChar char="●"/>
                      </a:pPr>
                      <a:r>
                        <a:rPr lang="en">
                          <a:solidFill>
                            <a:schemeClr val="dk2"/>
                          </a:solidFill>
                          <a:latin typeface="Comfortaa"/>
                          <a:ea typeface="Comfortaa"/>
                          <a:cs typeface="Comfortaa"/>
                          <a:sym typeface="Comfortaa"/>
                        </a:rPr>
                        <a:t>Mute attendees</a:t>
                      </a:r>
                      <a:endParaRPr>
                        <a:solidFill>
                          <a:schemeClr val="dk2"/>
                        </a:solidFill>
                        <a:latin typeface="Comfortaa"/>
                        <a:ea typeface="Comfortaa"/>
                        <a:cs typeface="Comfortaa"/>
                        <a:sym typeface="Comfortaa"/>
                      </a:endParaRPr>
                    </a:p>
                    <a:p>
                      <a:pPr marL="457200" lvl="0" indent="-317500" algn="l" rtl="0">
                        <a:spcBef>
                          <a:spcPts val="0"/>
                        </a:spcBef>
                        <a:spcAft>
                          <a:spcPts val="0"/>
                        </a:spcAft>
                        <a:buClr>
                          <a:schemeClr val="dk2"/>
                        </a:buClr>
                        <a:buSzPts val="1400"/>
                        <a:buFont typeface="Comfortaa"/>
                        <a:buChar char="●"/>
                      </a:pPr>
                      <a:r>
                        <a:rPr lang="en">
                          <a:solidFill>
                            <a:schemeClr val="dk2"/>
                          </a:solidFill>
                          <a:latin typeface="Comfortaa"/>
                          <a:ea typeface="Comfortaa"/>
                          <a:cs typeface="Comfortaa"/>
                          <a:sym typeface="Comfortaa"/>
                        </a:rPr>
                        <a:t>Rename attendees</a:t>
                      </a:r>
                      <a:endParaRPr>
                        <a:solidFill>
                          <a:schemeClr val="dk2"/>
                        </a:solidFill>
                        <a:latin typeface="Comfortaa"/>
                        <a:ea typeface="Comfortaa"/>
                        <a:cs typeface="Comfortaa"/>
                        <a:sym typeface="Comfortaa"/>
                      </a:endParaRPr>
                    </a:p>
                    <a:p>
                      <a:pPr marL="457200" lvl="0" indent="-317500" algn="l" rtl="0">
                        <a:spcBef>
                          <a:spcPts val="0"/>
                        </a:spcBef>
                        <a:spcAft>
                          <a:spcPts val="0"/>
                        </a:spcAft>
                        <a:buClr>
                          <a:schemeClr val="dk2"/>
                        </a:buClr>
                        <a:buSzPts val="1400"/>
                        <a:buFont typeface="Comfortaa"/>
                        <a:buChar char="●"/>
                      </a:pPr>
                      <a:r>
                        <a:rPr lang="en">
                          <a:solidFill>
                            <a:schemeClr val="dk2"/>
                          </a:solidFill>
                          <a:latin typeface="Comfortaa"/>
                          <a:ea typeface="Comfortaa"/>
                          <a:cs typeface="Comfortaa"/>
                          <a:sym typeface="Comfortaa"/>
                        </a:rPr>
                        <a:t>Tools for engagement including non-verbal feedback like: yes, no, go slower, go faster, thumbs up, thumbs down, etc.</a:t>
                      </a:r>
                      <a:endParaRPr>
                        <a:solidFill>
                          <a:schemeClr val="dk2"/>
                        </a:solidFill>
                        <a:latin typeface="Comfortaa"/>
                        <a:ea typeface="Comfortaa"/>
                        <a:cs typeface="Comfortaa"/>
                        <a:sym typeface="Comfortaa"/>
                      </a:endParaRPr>
                    </a:p>
                  </a:txBody>
                  <a:tcPr marL="91425" marR="91425" marT="91425" marB="91425">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solidFill>
                            <a:schemeClr val="dk2"/>
                          </a:solidFill>
                          <a:latin typeface="Comfortaa"/>
                          <a:ea typeface="Comfortaa"/>
                          <a:cs typeface="Comfortaa"/>
                          <a:sym typeface="Comfortaa"/>
                        </a:rPr>
                        <a:t>Share</a:t>
                      </a:r>
                      <a:endParaRPr>
                        <a:solidFill>
                          <a:schemeClr val="dk2"/>
                        </a:solidFill>
                        <a:latin typeface="Comfortaa"/>
                        <a:ea typeface="Comfortaa"/>
                        <a:cs typeface="Comfortaa"/>
                        <a:sym typeface="Comfortaa"/>
                      </a:endParaRPr>
                    </a:p>
                  </a:txBody>
                  <a:tcPr marL="91425" marR="91425" marT="91425" marB="91425">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457200" lvl="0" indent="-317500" algn="l" rtl="0">
                        <a:spcBef>
                          <a:spcPts val="0"/>
                        </a:spcBef>
                        <a:spcAft>
                          <a:spcPts val="0"/>
                        </a:spcAft>
                        <a:buClr>
                          <a:schemeClr val="dk2"/>
                        </a:buClr>
                        <a:buSzPts val="1400"/>
                        <a:buFont typeface="Comfortaa"/>
                        <a:buChar char="●"/>
                      </a:pPr>
                      <a:r>
                        <a:rPr lang="en">
                          <a:solidFill>
                            <a:schemeClr val="dk2"/>
                          </a:solidFill>
                          <a:latin typeface="Comfortaa"/>
                          <a:ea typeface="Comfortaa"/>
                          <a:cs typeface="Comfortaa"/>
                          <a:sym typeface="Comfortaa"/>
                        </a:rPr>
                        <a:t>Share your desktop or browser </a:t>
                      </a:r>
                      <a:endParaRPr>
                        <a:solidFill>
                          <a:schemeClr val="dk2"/>
                        </a:solidFill>
                        <a:latin typeface="Comfortaa"/>
                        <a:ea typeface="Comfortaa"/>
                        <a:cs typeface="Comfortaa"/>
                        <a:sym typeface="Comfortaa"/>
                      </a:endParaRPr>
                    </a:p>
                    <a:p>
                      <a:pPr marL="457200" lvl="0" indent="-317500" algn="l" rtl="0">
                        <a:spcBef>
                          <a:spcPts val="0"/>
                        </a:spcBef>
                        <a:spcAft>
                          <a:spcPts val="0"/>
                        </a:spcAft>
                        <a:buClr>
                          <a:schemeClr val="dk2"/>
                        </a:buClr>
                        <a:buSzPts val="1400"/>
                        <a:buFont typeface="Comfortaa"/>
                        <a:buChar char="●"/>
                      </a:pPr>
                      <a:r>
                        <a:rPr lang="en">
                          <a:solidFill>
                            <a:schemeClr val="dk2"/>
                          </a:solidFill>
                          <a:latin typeface="Comfortaa"/>
                          <a:ea typeface="Comfortaa"/>
                          <a:cs typeface="Comfortaa"/>
                          <a:sym typeface="Comfortaa"/>
                        </a:rPr>
                        <a:t>Select whiteboard to have annotation tools</a:t>
                      </a:r>
                      <a:endParaRPr>
                        <a:solidFill>
                          <a:schemeClr val="dk2"/>
                        </a:solidFill>
                        <a:latin typeface="Comfortaa"/>
                        <a:ea typeface="Comfortaa"/>
                        <a:cs typeface="Comfortaa"/>
                        <a:sym typeface="Comfortaa"/>
                      </a:endParaRPr>
                    </a:p>
                    <a:p>
                      <a:pPr marL="457200" lvl="0" indent="-317500" algn="l" rtl="0">
                        <a:spcBef>
                          <a:spcPts val="0"/>
                        </a:spcBef>
                        <a:spcAft>
                          <a:spcPts val="0"/>
                        </a:spcAft>
                        <a:buClr>
                          <a:schemeClr val="dk2"/>
                        </a:buClr>
                        <a:buSzPts val="1400"/>
                        <a:buFont typeface="Comfortaa"/>
                        <a:buChar char="●"/>
                      </a:pPr>
                      <a:r>
                        <a:rPr lang="en">
                          <a:solidFill>
                            <a:schemeClr val="dk2"/>
                          </a:solidFill>
                          <a:latin typeface="Comfortaa"/>
                          <a:ea typeface="Comfortaa"/>
                          <a:cs typeface="Comfortaa"/>
                          <a:sym typeface="Comfortaa"/>
                        </a:rPr>
                        <a:t>Files: Share docs from OneDrive</a:t>
                      </a:r>
                      <a:endParaRPr>
                        <a:solidFill>
                          <a:schemeClr val="dk2"/>
                        </a:solidFill>
                        <a:latin typeface="Comfortaa"/>
                        <a:ea typeface="Comfortaa"/>
                        <a:cs typeface="Comfortaa"/>
                        <a:sym typeface="Comfortaa"/>
                      </a:endParaRPr>
                    </a:p>
                  </a:txBody>
                  <a:tcPr marL="91425" marR="91425" marT="91425" marB="91425">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69BDA8563C0B54F99ADB3D447D119D8" ma:contentTypeVersion="13" ma:contentTypeDescription="Create a new document." ma:contentTypeScope="" ma:versionID="993b8da9e78770bef4ceb3d503d94f04">
  <xsd:schema xmlns:xsd="http://www.w3.org/2001/XMLSchema" xmlns:xs="http://www.w3.org/2001/XMLSchema" xmlns:p="http://schemas.microsoft.com/office/2006/metadata/properties" xmlns:ns3="9733c36a-e3fa-4126-8c90-8c504770c8ff" xmlns:ns4="e52c9347-f6dc-408d-ab55-8ac357a9b33a" targetNamespace="http://schemas.microsoft.com/office/2006/metadata/properties" ma:root="true" ma:fieldsID="65f3c591eea0e103b152914f241b580f" ns3:_="" ns4:_="">
    <xsd:import namespace="9733c36a-e3fa-4126-8c90-8c504770c8ff"/>
    <xsd:import namespace="e52c9347-f6dc-408d-ab55-8ac357a9b33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3c36a-e3fa-4126-8c90-8c504770c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2c9347-f6dc-408d-ab55-8ac357a9b3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DA2B03-4A65-44D7-B59F-9F2D0764BD7E}">
  <ds:schemaRefs>
    <ds:schemaRef ds:uri="http://schemas.microsoft.com/sharepoint/v3/contenttype/forms"/>
  </ds:schemaRefs>
</ds:datastoreItem>
</file>

<file path=customXml/itemProps2.xml><?xml version="1.0" encoding="utf-8"?>
<ds:datastoreItem xmlns:ds="http://schemas.openxmlformats.org/officeDocument/2006/customXml" ds:itemID="{B82F22D7-1002-4366-B0BE-9FCF7A377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3c36a-e3fa-4126-8c90-8c504770c8ff"/>
    <ds:schemaRef ds:uri="e52c9347-f6dc-408d-ab55-8ac357a9b3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5AC3B2-0FEB-4796-B86C-3BF9F6415120}">
  <ds:schemaRefs>
    <ds:schemaRef ds:uri="http://purl.org/dc/elements/1.1/"/>
    <ds:schemaRef ds:uri="http://schemas.microsoft.com/office/2006/documentManagement/types"/>
    <ds:schemaRef ds:uri="http://purl.org/dc/terms/"/>
    <ds:schemaRef ds:uri="http://schemas.openxmlformats.org/package/2006/metadata/core-properties"/>
    <ds:schemaRef ds:uri="9733c36a-e3fa-4126-8c90-8c504770c8ff"/>
    <ds:schemaRef ds:uri="http://purl.org/dc/dcmitype/"/>
    <ds:schemaRef ds:uri="http://schemas.microsoft.com/office/infopath/2007/PartnerControls"/>
    <ds:schemaRef ds:uri="e52c9347-f6dc-408d-ab55-8ac357a9b33a"/>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1243</Words>
  <Application>Microsoft Office PowerPoint</Application>
  <PresentationFormat>On-screen Show (16:9)</PresentationFormat>
  <Paragraphs>144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Comfortaa</vt:lpstr>
      <vt:lpstr>Sedgwick Ave</vt:lpstr>
      <vt:lpstr>Cedarville Cursive</vt:lpstr>
      <vt:lpstr>Simple Light</vt:lpstr>
      <vt:lpstr>PowerPoint Presentation</vt:lpstr>
      <vt:lpstr>PowerPoint Presentation</vt:lpstr>
      <vt:lpstr>Key Terms To Know</vt:lpstr>
      <vt:lpstr>Getting Started   Task Card #1       Goal: </vt:lpstr>
      <vt:lpstr>Managing Your Settings Task Card #2       Goal: </vt:lpstr>
      <vt:lpstr>Schedule a Meeting Task Card #3       Goal: </vt:lpstr>
      <vt:lpstr>Share Your Meeting with Others Task Card #4       Goal: </vt:lpstr>
      <vt:lpstr>Hosting: Starting a Meeting Task Card #5       Goal: </vt:lpstr>
      <vt:lpstr>Hosting: Built in Tools Task Card #6       Goal: </vt:lpstr>
      <vt:lpstr>Hosting: Ending Your Meeting Task Card #7       Goal: </vt:lpstr>
      <vt:lpstr>Additional Resources to become a Zoom Pro Task Card #8       Goal: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Barnes, Brittany</dc:creator>
  <cp:lastModifiedBy>Barnes, Brittany</cp:lastModifiedBy>
  <cp:revision>2</cp:revision>
  <dcterms:modified xsi:type="dcterms:W3CDTF">2020-03-27T18:02:36Z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0x010100269BDA8563C0B54F99ADB3D447D119D8</vt:lpwstr>
  </property>
</Properties>
</file>